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Override PartName="/ppt/slides/slide12.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65.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Override PartName="/ppt/viewProps.xml" ContentType="application/vnd.openxmlformats-officedocument.presentationml.viewProps+xml"/>
  <Override PartName="/ppt/slides/slide64.xml" ContentType="application/vnd.openxmlformats-officedocument.presentationml.slide+xml"/>
  <Override PartName="/ppt/slides/slide47.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slides/slide15.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56" r:id="rId2"/>
    <p:sldId id="289" r:id="rId3"/>
    <p:sldId id="277" r:id="rId4"/>
    <p:sldId id="278" r:id="rId5"/>
    <p:sldId id="279" r:id="rId6"/>
    <p:sldId id="280" r:id="rId7"/>
    <p:sldId id="285" r:id="rId8"/>
    <p:sldId id="356" r:id="rId9"/>
    <p:sldId id="291" r:id="rId10"/>
    <p:sldId id="292" r:id="rId11"/>
    <p:sldId id="357" r:id="rId12"/>
    <p:sldId id="359" r:id="rId13"/>
    <p:sldId id="317" r:id="rId14"/>
    <p:sldId id="294" r:id="rId15"/>
    <p:sldId id="295" r:id="rId16"/>
    <p:sldId id="318" r:id="rId17"/>
    <p:sldId id="266" r:id="rId18"/>
    <p:sldId id="297" r:id="rId19"/>
    <p:sldId id="298" r:id="rId20"/>
    <p:sldId id="299" r:id="rId21"/>
    <p:sldId id="300" r:id="rId22"/>
    <p:sldId id="301" r:id="rId23"/>
    <p:sldId id="302" r:id="rId24"/>
    <p:sldId id="303" r:id="rId25"/>
    <p:sldId id="304" r:id="rId26"/>
    <p:sldId id="305" r:id="rId27"/>
    <p:sldId id="306" r:id="rId28"/>
    <p:sldId id="307" r:id="rId29"/>
    <p:sldId id="308" r:id="rId30"/>
    <p:sldId id="309" r:id="rId31"/>
    <p:sldId id="310" r:id="rId32"/>
    <p:sldId id="311" r:id="rId33"/>
    <p:sldId id="312" r:id="rId34"/>
    <p:sldId id="313" r:id="rId35"/>
    <p:sldId id="314" r:id="rId36"/>
    <p:sldId id="315" r:id="rId37"/>
    <p:sldId id="316" r:id="rId38"/>
    <p:sldId id="376" r:id="rId39"/>
    <p:sldId id="362" r:id="rId40"/>
    <p:sldId id="363" r:id="rId41"/>
    <p:sldId id="296" r:id="rId42"/>
    <p:sldId id="370" r:id="rId43"/>
    <p:sldId id="320" r:id="rId44"/>
    <p:sldId id="322" r:id="rId45"/>
    <p:sldId id="323" r:id="rId46"/>
    <p:sldId id="324" r:id="rId47"/>
    <p:sldId id="371" r:id="rId48"/>
    <p:sldId id="327" r:id="rId49"/>
    <p:sldId id="328" r:id="rId50"/>
    <p:sldId id="331" r:id="rId51"/>
    <p:sldId id="332" r:id="rId52"/>
    <p:sldId id="345" r:id="rId53"/>
    <p:sldId id="346" r:id="rId54"/>
    <p:sldId id="347" r:id="rId55"/>
    <p:sldId id="366" r:id="rId56"/>
    <p:sldId id="360" r:id="rId57"/>
    <p:sldId id="352" r:id="rId58"/>
    <p:sldId id="335" r:id="rId59"/>
    <p:sldId id="364" r:id="rId60"/>
    <p:sldId id="336" r:id="rId61"/>
    <p:sldId id="372" r:id="rId62"/>
    <p:sldId id="337" r:id="rId63"/>
    <p:sldId id="373" r:id="rId64"/>
    <p:sldId id="374" r:id="rId65"/>
    <p:sldId id="275" r:id="rId6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590" autoAdjust="0"/>
    <p:restoredTop sz="94700" autoAdjust="0"/>
  </p:normalViewPr>
  <p:slideViewPr>
    <p:cSldViewPr snapToGrid="0" snapToObjects="1">
      <p:cViewPr varScale="1">
        <p:scale>
          <a:sx n="121" d="100"/>
          <a:sy n="121" d="100"/>
        </p:scale>
        <p:origin x="-376" y="-104"/>
      </p:cViewPr>
      <p:guideLst>
        <p:guide orient="horz" pos="2160"/>
        <p:guide pos="2880"/>
      </p:guideLst>
    </p:cSldViewPr>
  </p:slideViewPr>
  <p:outlineViewPr>
    <p:cViewPr>
      <p:scale>
        <a:sx n="33" d="100"/>
        <a:sy n="33" d="100"/>
      </p:scale>
      <p:origin x="0" y="66504"/>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printerSettings" Target="printerSettings/printerSettings1.bin"/><Relationship Id="rId68" Type="http://schemas.openxmlformats.org/officeDocument/2006/relationships/presProps" Target="presProps.xml"/><Relationship Id="rId69" Type="http://schemas.openxmlformats.org/officeDocument/2006/relationships/viewProps" Target="viewProp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theme" Target="theme/theme1.xml"/><Relationship Id="rId71"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BF3EEBD3-D3B0-FF43-8D07-1DA63FA928F3}" type="datetimeFigureOut">
              <a:rPr lang="en-US" smtClean="0"/>
              <a:pPr/>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F3EEBD3-D3B0-FF43-8D07-1DA63FA928F3}" type="datetimeFigureOut">
              <a:rPr lang="en-US" smtClean="0"/>
              <a:pPr/>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F3EEBD3-D3B0-FF43-8D07-1DA63FA928F3}" type="datetimeFigureOut">
              <a:rPr lang="en-US" smtClean="0"/>
              <a:pPr/>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BF3EEBD3-D3B0-FF43-8D07-1DA63FA928F3}" type="datetimeFigureOut">
              <a:rPr lang="en-US" smtClean="0"/>
              <a:pPr/>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BF3EEBD3-D3B0-FF43-8D07-1DA63FA928F3}" type="datetimeFigureOut">
              <a:rPr lang="en-US" smtClean="0"/>
              <a:pPr/>
              <a:t>10/29/15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BF3EEBD3-D3B0-FF43-8D07-1DA63FA928F3}" type="datetimeFigureOut">
              <a:rPr lang="en-US" smtClean="0"/>
              <a:pPr/>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BF3EEBD3-D3B0-FF43-8D07-1DA63FA928F3}" type="datetimeFigureOut">
              <a:rPr lang="en-US" smtClean="0"/>
              <a:pPr/>
              <a:t>10/29/15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BF3EEBD3-D3B0-FF43-8D07-1DA63FA928F3}" type="datetimeFigureOut">
              <a:rPr lang="en-US" smtClean="0"/>
              <a:pPr/>
              <a:t>10/29/15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3EEBD3-D3B0-FF43-8D07-1DA63FA928F3}" type="datetimeFigureOut">
              <a:rPr lang="en-US" smtClean="0"/>
              <a:pPr/>
              <a:t>10/29/15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F3EEBD3-D3B0-FF43-8D07-1DA63FA928F3}" type="datetimeFigureOut">
              <a:rPr lang="en-US" smtClean="0"/>
              <a:pPr/>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BF3EEBD3-D3B0-FF43-8D07-1DA63FA928F3}" type="datetimeFigureOut">
              <a:rPr lang="en-US" smtClean="0"/>
              <a:pPr/>
              <a:t>10/29/15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22CDDBC-C998-1945-B507-19BF76B2C3A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3EEBD3-D3B0-FF43-8D07-1DA63FA928F3}" type="datetimeFigureOut">
              <a:rPr lang="en-US" smtClean="0"/>
              <a:pPr/>
              <a:t>10/29/15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22CDDBC-C998-1945-B507-19BF76B2C3A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79945"/>
            <a:ext cx="7772400" cy="3788589"/>
          </a:xfrm>
        </p:spPr>
        <p:txBody>
          <a:bodyPr/>
          <a:lstStyle/>
          <a:p>
            <a:r>
              <a:rPr lang="en-US" sz="2800" dirty="0" smtClean="0"/>
              <a:t>‘Doing the Right Thing’ -</a:t>
            </a:r>
            <a:br>
              <a:rPr lang="en-US" sz="2800" dirty="0" smtClean="0"/>
            </a:br>
            <a:r>
              <a:rPr lang="en-US" sz="2800" dirty="0" smtClean="0"/>
              <a:t>Open Lecture Series 2015/16</a:t>
            </a:r>
            <a:br>
              <a:rPr lang="en-US" sz="2800" dirty="0" smtClean="0"/>
            </a:br>
            <a:r>
              <a:rPr lang="en-US" sz="3600" dirty="0" smtClean="0"/>
              <a:t/>
            </a:r>
            <a:br>
              <a:rPr lang="en-US" sz="3600" dirty="0" smtClean="0"/>
            </a:br>
            <a:r>
              <a:rPr lang="en-US" sz="2800" dirty="0" smtClean="0"/>
              <a:t>Lecture 2:</a:t>
            </a:r>
            <a:br>
              <a:rPr lang="en-US" sz="2800" dirty="0" smtClean="0"/>
            </a:br>
            <a:r>
              <a:rPr lang="en-US" sz="3600" dirty="0" smtClean="0"/>
              <a:t/>
            </a:r>
            <a:br>
              <a:rPr lang="en-US" sz="3600" dirty="0" smtClean="0"/>
            </a:br>
            <a:r>
              <a:rPr lang="en-US" dirty="0" smtClean="0"/>
              <a:t>Moral Responsibility</a:t>
            </a:r>
            <a:endParaRPr lang="en-US" dirty="0"/>
          </a:p>
        </p:txBody>
      </p:sp>
      <p:sp>
        <p:nvSpPr>
          <p:cNvPr id="3" name="Subtitle 2"/>
          <p:cNvSpPr>
            <a:spLocks noGrp="1"/>
          </p:cNvSpPr>
          <p:nvPr>
            <p:ph type="subTitle" idx="1"/>
          </p:nvPr>
        </p:nvSpPr>
        <p:spPr>
          <a:xfrm>
            <a:off x="1371600" y="4700457"/>
            <a:ext cx="6400800" cy="1552346"/>
          </a:xfrm>
        </p:spPr>
        <p:txBody>
          <a:bodyPr>
            <a:normAutofit/>
          </a:bodyPr>
          <a:lstStyle/>
          <a:p>
            <a:r>
              <a:rPr lang="en-US" sz="2800" dirty="0" smtClean="0"/>
              <a:t>Dr Dorothea Debus</a:t>
            </a:r>
          </a:p>
          <a:p>
            <a:r>
              <a:rPr lang="en-US" sz="2800" dirty="0" smtClean="0"/>
              <a:t>Department of Philosophy</a:t>
            </a:r>
          </a:p>
          <a:p>
            <a:r>
              <a:rPr lang="en-US" sz="2800" dirty="0" smtClean="0"/>
              <a:t>University of York</a:t>
            </a:r>
            <a:endParaRPr lang="en-US" sz="2800" dirty="0"/>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9034"/>
            <a:ext cx="8229600" cy="5377129"/>
          </a:xfrm>
        </p:spPr>
        <p:txBody>
          <a:bodyPr/>
          <a:lstStyle/>
          <a:p>
            <a:pPr>
              <a:buNone/>
            </a:pPr>
            <a:r>
              <a:rPr lang="en-US" dirty="0" smtClean="0"/>
              <a:t>	In the philosophical literature, this is usually referred to as the </a:t>
            </a:r>
          </a:p>
          <a:p>
            <a:pPr>
              <a:buNone/>
            </a:pPr>
            <a:endParaRPr lang="en-US" dirty="0" smtClean="0"/>
          </a:p>
          <a:p>
            <a:pPr>
              <a:buNone/>
            </a:pPr>
            <a:r>
              <a:rPr lang="en-US" dirty="0" smtClean="0"/>
              <a:t>‘Principle of Alternate Possibilities’ (or PAP):</a:t>
            </a:r>
          </a:p>
          <a:p>
            <a:pPr>
              <a:buNone/>
            </a:pPr>
            <a:endParaRPr lang="en-US" dirty="0" smtClean="0"/>
          </a:p>
          <a:p>
            <a:pPr>
              <a:buNone/>
            </a:pPr>
            <a:r>
              <a:rPr lang="en-US" dirty="0" smtClean="0"/>
              <a:t>	In order for someone to be responsible for an action, it is necessary that they could have done otherwise.</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1600"/>
            <a:ext cx="8229600" cy="5344563"/>
          </a:xfrm>
        </p:spPr>
        <p:txBody>
          <a:bodyPr>
            <a:normAutofit lnSpcReduction="10000"/>
          </a:bodyPr>
          <a:lstStyle/>
          <a:p>
            <a:pPr>
              <a:buNone/>
            </a:pPr>
            <a:r>
              <a:rPr lang="en-US" dirty="0" smtClean="0"/>
              <a:t>	If we accept PAP, we can explain the difference between cases like those of Bob and Betty:</a:t>
            </a:r>
          </a:p>
          <a:p>
            <a:pPr>
              <a:buNone/>
            </a:pPr>
            <a:endParaRPr lang="en-US" dirty="0" smtClean="0"/>
          </a:p>
          <a:p>
            <a:pPr>
              <a:buNone/>
            </a:pPr>
            <a:r>
              <a:rPr lang="en-US" dirty="0" smtClean="0"/>
              <a:t>	While Bob’s situation does not meet the condition set out by PAP, Betty’s situation does meet that condition.</a:t>
            </a:r>
          </a:p>
          <a:p>
            <a:pPr>
              <a:buNone/>
            </a:pPr>
            <a:endParaRPr lang="en-US" dirty="0" smtClean="0"/>
          </a:p>
          <a:p>
            <a:pPr>
              <a:buNone/>
            </a:pPr>
            <a:r>
              <a:rPr lang="en-US" dirty="0" smtClean="0"/>
              <a:t>	Thus, we can hold Betty responsible for what she does, but we should not hold Bob responsible, because he could not have done otherwise.</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49034"/>
            <a:ext cx="8229600" cy="5377129"/>
          </a:xfrm>
        </p:spPr>
        <p:txBody>
          <a:bodyPr/>
          <a:lstStyle/>
          <a:p>
            <a:pPr>
              <a:buNone/>
            </a:pPr>
            <a:r>
              <a:rPr lang="en-US" dirty="0" smtClean="0"/>
              <a:t>	</a:t>
            </a:r>
          </a:p>
          <a:p>
            <a:pPr>
              <a:buNone/>
            </a:pPr>
            <a:endParaRPr lang="en-US" dirty="0" smtClean="0"/>
          </a:p>
          <a:p>
            <a:pPr>
              <a:buNone/>
            </a:pPr>
            <a:r>
              <a:rPr lang="en-US" dirty="0" smtClean="0"/>
              <a:t>‘Principle of Alternate Possibilities’ (or PAP):</a:t>
            </a:r>
          </a:p>
          <a:p>
            <a:pPr>
              <a:buNone/>
            </a:pPr>
            <a:endParaRPr lang="en-US" dirty="0" smtClean="0"/>
          </a:p>
          <a:p>
            <a:pPr>
              <a:buNone/>
            </a:pPr>
            <a:r>
              <a:rPr lang="en-US" dirty="0" smtClean="0"/>
              <a:t>	In order for someone to be responsible for an action, it is necessary that they could have done otherwise.</a:t>
            </a:r>
          </a:p>
          <a:p>
            <a:pPr>
              <a:buNone/>
            </a:pPr>
            <a:endParaRPr lang="en-US" dirty="0" smtClean="0"/>
          </a:p>
          <a:p>
            <a:pPr>
              <a:buNone/>
            </a:pPr>
            <a:endParaRPr lang="en-US" dirty="0" smtClean="0"/>
          </a:p>
          <a:p>
            <a:pPr>
              <a:buNone/>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r>
              <a:rPr lang="en-US" dirty="0" smtClean="0"/>
              <a:t>BUT:</a:t>
            </a:r>
          </a:p>
          <a:p>
            <a:pPr>
              <a:buNone/>
            </a:pPr>
            <a:endParaRPr lang="en-US" dirty="0" smtClean="0"/>
          </a:p>
          <a:p>
            <a:pPr>
              <a:buNone/>
            </a:pPr>
            <a:r>
              <a:rPr lang="en-US" dirty="0" smtClean="0"/>
              <a:t>	Do we ever meet this condition?</a:t>
            </a:r>
          </a:p>
          <a:p>
            <a:pPr>
              <a:buNone/>
            </a:pPr>
            <a:endParaRPr lang="en-US" dirty="0" smtClean="0"/>
          </a:p>
          <a:p>
            <a:pPr>
              <a:buNone/>
            </a:pPr>
            <a:r>
              <a:rPr lang="en-US" dirty="0" smtClean="0"/>
              <a:t>	Are any of our actions ever such that we could have done otherwise?</a:t>
            </a:r>
          </a:p>
          <a:p>
            <a:pPr>
              <a:buNone/>
            </a:pPr>
            <a:r>
              <a:rPr lang="en-US"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buNone/>
            </a:pPr>
            <a:endParaRPr lang="en-US" dirty="0" smtClean="0"/>
          </a:p>
          <a:p>
            <a:pPr>
              <a:buNone/>
            </a:pPr>
            <a:r>
              <a:rPr lang="en-US" dirty="0" smtClean="0"/>
              <a:t>According to Determinism,</a:t>
            </a:r>
          </a:p>
          <a:p>
            <a:pPr>
              <a:buNone/>
            </a:pPr>
            <a:endParaRPr lang="en-US" dirty="0" smtClean="0"/>
          </a:p>
          <a:p>
            <a:pPr>
              <a:buNone/>
            </a:pPr>
            <a:r>
              <a:rPr lang="en-US" dirty="0" smtClean="0"/>
              <a:t>	‘the state of the world at any given time is fixed in all of its details by prior states and by the laws of nature.’ </a:t>
            </a:r>
          </a:p>
          <a:p>
            <a:pPr>
              <a:buNone/>
            </a:pPr>
            <a:endParaRPr lang="en-US" dirty="0" smtClean="0"/>
          </a:p>
          <a:p>
            <a:pPr>
              <a:buNone/>
            </a:pPr>
            <a:r>
              <a:rPr lang="en-US" dirty="0" smtClean="0"/>
              <a:t>											(Watson 2003: 2)</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1600"/>
            <a:ext cx="8229600" cy="5344563"/>
          </a:xfrm>
        </p:spPr>
        <p:txBody>
          <a:bodyPr>
            <a:normAutofit/>
          </a:bodyPr>
          <a:lstStyle/>
          <a:p>
            <a:pPr>
              <a:buNone/>
            </a:pPr>
            <a:r>
              <a:rPr lang="en-US" dirty="0" smtClean="0"/>
              <a:t>	</a:t>
            </a:r>
          </a:p>
          <a:p>
            <a:pPr>
              <a:buNone/>
            </a:pPr>
            <a:endParaRPr lang="en-US" dirty="0" smtClean="0"/>
          </a:p>
          <a:p>
            <a:pPr>
              <a:buNone/>
            </a:pPr>
            <a:r>
              <a:rPr lang="en-US" dirty="0" smtClean="0"/>
              <a:t>	</a:t>
            </a:r>
          </a:p>
          <a:p>
            <a:pPr>
              <a:buNone/>
            </a:pPr>
            <a:r>
              <a:rPr lang="en-US" dirty="0" smtClean="0"/>
              <a:t>	At least at first sight, Determinism might seem quite plausible.</a:t>
            </a:r>
          </a:p>
          <a:p>
            <a:pPr>
              <a:buNone/>
            </a:pPr>
            <a:endParaRPr lang="en-US" dirty="0" smtClean="0"/>
          </a:p>
          <a:p>
            <a:pPr>
              <a:buNone/>
            </a:pPr>
            <a:r>
              <a:rPr lang="en-US"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07268"/>
            <a:ext cx="8229600" cy="5018896"/>
          </a:xfrm>
        </p:spPr>
        <p:txBody>
          <a:bodyPr>
            <a:normAutofit/>
          </a:bodyPr>
          <a:lstStyle/>
          <a:p>
            <a:pPr>
              <a:buNone/>
            </a:pPr>
            <a:r>
              <a:rPr lang="en-US" dirty="0" smtClean="0"/>
              <a:t>	For example, one might argue that </a:t>
            </a:r>
          </a:p>
          <a:p>
            <a:pPr>
              <a:buNone/>
            </a:pPr>
            <a:endParaRPr lang="en-US" dirty="0" smtClean="0"/>
          </a:p>
          <a:p>
            <a:pPr>
              <a:buNone/>
            </a:pPr>
            <a:r>
              <a:rPr lang="en-US" dirty="0" smtClean="0"/>
              <a:t>	</a:t>
            </a:r>
            <a:r>
              <a:rPr lang="en-US" b="1" dirty="0" smtClean="0"/>
              <a:t>(</a:t>
            </a:r>
            <a:r>
              <a:rPr lang="en-US" b="1" dirty="0" err="1" smtClean="0"/>
              <a:t>i</a:t>
            </a:r>
            <a:r>
              <a:rPr lang="en-US" b="1" dirty="0" smtClean="0"/>
              <a:t>)</a:t>
            </a:r>
            <a:r>
              <a:rPr lang="en-US" dirty="0" smtClean="0"/>
              <a:t> the sciences are based on the assumption that Determinism is true. </a:t>
            </a:r>
          </a:p>
          <a:p>
            <a:pPr>
              <a:buNone/>
            </a:pPr>
            <a:r>
              <a:rPr lang="en-US" dirty="0" smtClean="0"/>
              <a:t>	</a:t>
            </a:r>
            <a:r>
              <a:rPr lang="en-US" b="1" dirty="0" smtClean="0"/>
              <a:t>(ii) </a:t>
            </a:r>
            <a:r>
              <a:rPr lang="en-US" dirty="0" smtClean="0"/>
              <a:t>We value scientific work highly, so we should accept the assumptions on which the sciences are based. </a:t>
            </a:r>
          </a:p>
          <a:p>
            <a:pPr>
              <a:buNone/>
            </a:pPr>
            <a:r>
              <a:rPr lang="en-US" dirty="0" smtClean="0"/>
              <a:t>	</a:t>
            </a:r>
            <a:r>
              <a:rPr lang="en-US" b="1" dirty="0" smtClean="0"/>
              <a:t>(C) </a:t>
            </a:r>
            <a:r>
              <a:rPr lang="en-US" dirty="0" smtClean="0"/>
              <a:t>Thus, we should accept Determinism.</a:t>
            </a:r>
          </a:p>
          <a:p>
            <a:pPr>
              <a:buNone/>
            </a:pP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But then…</a:t>
            </a:r>
          </a:p>
          <a:p>
            <a:pPr>
              <a:buNone/>
            </a:pPr>
            <a:endParaRPr lang="en-US" dirty="0" smtClean="0"/>
          </a:p>
          <a:p>
            <a:pPr>
              <a:buNone/>
            </a:pPr>
            <a:r>
              <a:rPr lang="en-US" dirty="0" smtClean="0"/>
              <a:t>	…if Determinism was true, could we ever be morally responsible for any of our actions?</a:t>
            </a:r>
          </a:p>
          <a:p>
            <a:endParaRPr lang="en-US" dirty="0" smtClean="0"/>
          </a:p>
          <a:p>
            <a:pPr>
              <a:buNone/>
            </a:pP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The ‘Principle of Alternate Possibilities’ (PAP):	</a:t>
            </a:r>
          </a:p>
          <a:p>
            <a:pPr>
              <a:buNone/>
            </a:pPr>
            <a:endParaRPr lang="en-US" dirty="0" smtClean="0"/>
          </a:p>
          <a:p>
            <a:pPr>
              <a:buNone/>
            </a:pPr>
            <a:r>
              <a:rPr lang="en-US" dirty="0" smtClean="0"/>
              <a:t>	In order for someone to be responsible for an action, it is necessary that they could have done otherwise.</a:t>
            </a:r>
          </a:p>
          <a:p>
            <a:pPr>
              <a:buNone/>
            </a:pP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64489"/>
            <a:ext cx="8229600" cy="5720879"/>
          </a:xfrm>
        </p:spPr>
        <p:txBody>
          <a:bodyPr>
            <a:normAutofit/>
          </a:bodyPr>
          <a:lstStyle/>
          <a:p>
            <a:pPr>
              <a:buNone/>
            </a:pPr>
            <a:endParaRPr lang="en-US" dirty="0" smtClean="0"/>
          </a:p>
          <a:p>
            <a:pPr>
              <a:buNone/>
            </a:pPr>
            <a:endParaRPr lang="en-US" dirty="0" smtClean="0"/>
          </a:p>
          <a:p>
            <a:pPr>
              <a:buNone/>
            </a:pPr>
            <a:r>
              <a:rPr lang="en-US" dirty="0" smtClean="0"/>
              <a:t>	According to determinism, whatever happens next is fully determined by how things were before together with the laws of nature.</a:t>
            </a:r>
          </a:p>
          <a:p>
            <a:pPr>
              <a:buNone/>
            </a:pPr>
            <a:endParaRPr lang="en-US" dirty="0" smtClean="0"/>
          </a:p>
          <a:p>
            <a:pPr>
              <a:buNone/>
            </a:pPr>
            <a:r>
              <a:rPr lang="en-US" dirty="0" smtClean="0"/>
              <a:t>	If determinism is true, no-one could ever have done otherwise.</a:t>
            </a:r>
          </a:p>
          <a:p>
            <a:pPr>
              <a:buNone/>
            </a:pPr>
            <a:endParaRPr lang="en-US" dirty="0" smtClean="0"/>
          </a:p>
          <a:p>
            <a:pPr>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What does it take for someone to be morally responsible for something?</a:t>
            </a:r>
          </a:p>
          <a:p>
            <a:pPr>
              <a:buNone/>
            </a:pPr>
            <a:endParaRPr lang="en-US" dirty="0" smtClean="0"/>
          </a:p>
          <a:p>
            <a:pPr>
              <a:buNone/>
            </a:pPr>
            <a:r>
              <a:rPr lang="en-US" dirty="0" smtClean="0"/>
              <a:t>	Are we ever morally responsible for anything at all?</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3046"/>
            <a:ext cx="8229600" cy="5453118"/>
          </a:xfrm>
        </p:spPr>
        <p:txBody>
          <a:bodyPr>
            <a:normAutofit fontScale="92500" lnSpcReduction="10000"/>
          </a:bodyPr>
          <a:lstStyle/>
          <a:p>
            <a:pPr>
              <a:buNone/>
            </a:pPr>
            <a:r>
              <a:rPr lang="en-US" dirty="0" smtClean="0"/>
              <a:t>	</a:t>
            </a:r>
          </a:p>
          <a:p>
            <a:pPr>
              <a:buNone/>
            </a:pPr>
            <a:r>
              <a:rPr lang="en-US" dirty="0" smtClean="0"/>
              <a:t>	</a:t>
            </a:r>
            <a:r>
              <a:rPr lang="en-US" b="1" dirty="0" smtClean="0"/>
              <a:t>Incompatibility Argument</a:t>
            </a:r>
            <a:endParaRPr lang="en-US" dirty="0" smtClean="0"/>
          </a:p>
          <a:p>
            <a:pPr>
              <a:buNone/>
            </a:pPr>
            <a:r>
              <a:rPr lang="en-US" dirty="0" smtClean="0"/>
              <a:t>	(</a:t>
            </a:r>
            <a:r>
              <a:rPr lang="en-US" dirty="0" err="1" smtClean="0"/>
              <a:t>i</a:t>
            </a:r>
            <a:r>
              <a:rPr lang="en-US" dirty="0" smtClean="0"/>
              <a:t>) PAP: In order for someone to be responsible for an action, it is necessary that they could have done otherwise.</a:t>
            </a:r>
          </a:p>
          <a:p>
            <a:pPr>
              <a:buNone/>
            </a:pPr>
            <a:r>
              <a:rPr lang="en-US" dirty="0" smtClean="0"/>
              <a:t>	(ii) If determinism is true, no-one could ever have done otherwise.</a:t>
            </a:r>
          </a:p>
          <a:p>
            <a:pPr>
              <a:buNone/>
            </a:pPr>
            <a:r>
              <a:rPr lang="en-US" dirty="0" smtClean="0"/>
              <a:t>	(iii) Therefore, if determinism is true, no-one is ever responsible for anything at all.	</a:t>
            </a:r>
          </a:p>
          <a:p>
            <a:pPr>
              <a:buNone/>
            </a:pPr>
            <a:r>
              <a:rPr lang="en-US" dirty="0" smtClean="0"/>
              <a:t>    (iv) Determinism and responsibility are incompatible.</a:t>
            </a:r>
          </a:p>
          <a:p>
            <a:pPr>
              <a:buNone/>
            </a:pPr>
            <a:endParaRPr lang="en-US" dirty="0" smtClean="0"/>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a:t>
            </a:r>
          </a:p>
          <a:p>
            <a:pPr>
              <a:buNone/>
            </a:pPr>
            <a:r>
              <a:rPr lang="en-US" dirty="0" smtClean="0"/>
              <a:t>	We might have good reason to endorse determinism… so, do we have to accept that no-one is ever responsible for anything at all?</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3046"/>
            <a:ext cx="8229600" cy="5453118"/>
          </a:xfrm>
        </p:spPr>
        <p:txBody>
          <a:bodyPr>
            <a:normAutofit fontScale="92500" lnSpcReduction="20000"/>
          </a:bodyPr>
          <a:lstStyle/>
          <a:p>
            <a:pPr>
              <a:buNone/>
            </a:pPr>
            <a:r>
              <a:rPr lang="en-US" dirty="0" smtClean="0"/>
              <a:t>	Maybe we should look at the Incompatibility Argument again:</a:t>
            </a:r>
          </a:p>
          <a:p>
            <a:pPr>
              <a:buNone/>
            </a:pPr>
            <a:endParaRPr lang="en-US" dirty="0" smtClean="0"/>
          </a:p>
          <a:p>
            <a:pPr>
              <a:buNone/>
            </a:pPr>
            <a:r>
              <a:rPr lang="en-US" b="1" dirty="0" smtClean="0"/>
              <a:t>	Incompatibility Argument</a:t>
            </a:r>
            <a:endParaRPr lang="en-US" dirty="0" smtClean="0"/>
          </a:p>
          <a:p>
            <a:pPr>
              <a:buNone/>
            </a:pPr>
            <a:r>
              <a:rPr lang="en-US" dirty="0" smtClean="0"/>
              <a:t>	(</a:t>
            </a:r>
            <a:r>
              <a:rPr lang="en-US" dirty="0" err="1" smtClean="0"/>
              <a:t>i</a:t>
            </a:r>
            <a:r>
              <a:rPr lang="en-US" dirty="0" smtClean="0"/>
              <a:t>) PAP: In order for someone to be responsible for an action, it is necessary that they could have done otherwise.</a:t>
            </a:r>
          </a:p>
          <a:p>
            <a:pPr>
              <a:buNone/>
            </a:pPr>
            <a:r>
              <a:rPr lang="en-US" dirty="0" smtClean="0"/>
              <a:t>	(ii) If determinism is true, no-one could ever have done otherwise.</a:t>
            </a:r>
          </a:p>
          <a:p>
            <a:pPr>
              <a:buNone/>
            </a:pPr>
            <a:r>
              <a:rPr lang="en-US" dirty="0" smtClean="0"/>
              <a:t>	(iii) Therefore, if determinism is true, no-one is ever responsible for anything at all.</a:t>
            </a:r>
          </a:p>
          <a:p>
            <a:pPr>
              <a:buNone/>
            </a:pPr>
            <a:r>
              <a:rPr lang="en-US" dirty="0" smtClean="0"/>
              <a:t>	(iv) Determinism and responsibility are incompatible.</a:t>
            </a:r>
          </a:p>
          <a:p>
            <a:pPr>
              <a:buNone/>
            </a:pPr>
            <a:endParaRPr lang="en-US" dirty="0" smtClean="0"/>
          </a:p>
          <a:p>
            <a:pPr>
              <a:buNone/>
            </a:pPr>
            <a:endParaRPr lang="en-US" dirty="0" smtClean="0"/>
          </a:p>
          <a:p>
            <a:pPr>
              <a:buNone/>
            </a:pPr>
            <a:endParaRPr lang="en-US" dirty="0"/>
          </a:p>
          <a:p>
            <a:pPr>
              <a:buNone/>
            </a:pP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What about premise (</a:t>
            </a:r>
            <a:r>
              <a:rPr lang="en-US" dirty="0" err="1" smtClean="0"/>
              <a:t>i</a:t>
            </a:r>
            <a:r>
              <a:rPr lang="en-US" dirty="0" smtClean="0"/>
              <a:t>) of this argument?</a:t>
            </a:r>
          </a:p>
          <a:p>
            <a:pPr>
              <a:buNone/>
            </a:pPr>
            <a:endParaRPr lang="en-US" dirty="0" smtClean="0"/>
          </a:p>
          <a:p>
            <a:pPr>
              <a:buNone/>
            </a:pPr>
            <a:r>
              <a:rPr lang="en-US" dirty="0" smtClean="0"/>
              <a:t>	Principle of Alternate Possibilities (PAP): </a:t>
            </a:r>
          </a:p>
          <a:p>
            <a:pPr>
              <a:buNone/>
            </a:pPr>
            <a:endParaRPr lang="en-US" dirty="0" smtClean="0"/>
          </a:p>
          <a:p>
            <a:pPr>
              <a:buNone/>
            </a:pPr>
            <a:r>
              <a:rPr lang="en-US" dirty="0" smtClean="0"/>
              <a:t>	In order for someone to be responsible for an action, it is necessary that they could have done otherwise.</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5667"/>
            <a:ext cx="8229600" cy="6220235"/>
          </a:xfrm>
        </p:spPr>
        <p:txBody>
          <a:bodyPr>
            <a:normAutofit/>
          </a:bodyPr>
          <a:lstStyle/>
          <a:p>
            <a:pPr>
              <a:buNone/>
            </a:pPr>
            <a:r>
              <a:rPr lang="en-US" dirty="0" smtClean="0"/>
              <a:t>	</a:t>
            </a:r>
          </a:p>
          <a:p>
            <a:pPr>
              <a:buNone/>
            </a:pPr>
            <a:endParaRPr lang="en-US" dirty="0" smtClean="0"/>
          </a:p>
          <a:p>
            <a:pPr>
              <a:buNone/>
            </a:pPr>
            <a:endParaRPr lang="en-US" dirty="0" smtClean="0"/>
          </a:p>
          <a:p>
            <a:pPr>
              <a:buNone/>
            </a:pPr>
            <a:r>
              <a:rPr lang="en-US" dirty="0"/>
              <a:t>	</a:t>
            </a:r>
            <a:r>
              <a:rPr lang="en-US" dirty="0" smtClean="0"/>
              <a:t>At least at first sight, PAP seems eminently plausible, especially once one has considered cases of </a:t>
            </a:r>
            <a:r>
              <a:rPr lang="en-US" u="sng" dirty="0" smtClean="0"/>
              <a:t>coercion</a:t>
            </a:r>
            <a:r>
              <a:rPr lang="en-US" dirty="0" smtClean="0"/>
              <a:t>, for example Bob’s case.</a:t>
            </a:r>
          </a:p>
          <a:p>
            <a:pPr>
              <a:buNone/>
            </a:pPr>
            <a:endParaRPr lang="en-US" dirty="0" smtClean="0"/>
          </a:p>
          <a:p>
            <a:pPr>
              <a:buNone/>
            </a:pPr>
            <a:r>
              <a:rPr lang="en-US"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282231" y="1600200"/>
            <a:ext cx="8404569" cy="4525963"/>
          </a:xfrm>
        </p:spPr>
        <p:txBody>
          <a:bodyPr>
            <a:normAutofit lnSpcReduction="10000"/>
          </a:bodyPr>
          <a:lstStyle/>
          <a:p>
            <a:pPr>
              <a:buNone/>
            </a:pPr>
            <a:endParaRPr lang="en-US" dirty="0" smtClean="0"/>
          </a:p>
          <a:p>
            <a:pPr>
              <a:buNone/>
            </a:pPr>
            <a:r>
              <a:rPr lang="en-US" dirty="0" smtClean="0"/>
              <a:t>	It seems clear that someone who is </a:t>
            </a:r>
            <a:r>
              <a:rPr lang="en-US" u="sng" dirty="0" smtClean="0"/>
              <a:t>coerced</a:t>
            </a:r>
            <a:r>
              <a:rPr lang="en-US" dirty="0" smtClean="0"/>
              <a:t> to do something should </a:t>
            </a:r>
            <a:r>
              <a:rPr lang="en-US" u="sng" dirty="0" smtClean="0"/>
              <a:t>not</a:t>
            </a:r>
            <a:r>
              <a:rPr lang="en-US" dirty="0" smtClean="0"/>
              <a:t> be held responsible for the relevant action,</a:t>
            </a:r>
          </a:p>
          <a:p>
            <a:pPr>
              <a:buNone/>
            </a:pPr>
            <a:endParaRPr lang="en-US" dirty="0" smtClean="0"/>
          </a:p>
          <a:p>
            <a:pPr>
              <a:buNone/>
            </a:pPr>
            <a:r>
              <a:rPr lang="en-US" dirty="0" smtClean="0"/>
              <a:t>	and ‘it is natural enough to say of a person who has been coerced to do something that he could not have done otherwise’ (Frankfurt 2003: 168).</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r>
              <a:rPr lang="en-US" dirty="0" smtClean="0"/>
              <a:t>	So at least at first sight it seems that we can best explain why we do not hold people responsible when they act under coercion with the help of (PAP), which in turn might give us reason to accept (PAP).</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60533"/>
            <a:ext cx="8229600" cy="6437347"/>
          </a:xfrm>
        </p:spPr>
        <p:txBody>
          <a:bodyPr>
            <a:normAutofit fontScale="92500" lnSpcReduction="20000"/>
          </a:bodyPr>
          <a:lstStyle/>
          <a:p>
            <a:pPr>
              <a:buNone/>
            </a:pPr>
            <a:r>
              <a:rPr lang="en-US" dirty="0" smtClean="0"/>
              <a:t>	However, in his paper </a:t>
            </a:r>
          </a:p>
          <a:p>
            <a:pPr>
              <a:buNone/>
            </a:pPr>
            <a:r>
              <a:rPr lang="en-US" dirty="0" smtClean="0"/>
              <a:t>	</a:t>
            </a:r>
          </a:p>
          <a:p>
            <a:pPr>
              <a:buNone/>
            </a:pPr>
            <a:r>
              <a:rPr lang="en-US" dirty="0" smtClean="0"/>
              <a:t>‘Alternate Possibilities and Moral Responsibility’, </a:t>
            </a:r>
          </a:p>
          <a:p>
            <a:pPr>
              <a:buNone/>
            </a:pPr>
            <a:endParaRPr lang="en-US" dirty="0" smtClean="0"/>
          </a:p>
          <a:p>
            <a:pPr>
              <a:buNone/>
            </a:pPr>
            <a:r>
              <a:rPr lang="en-US" dirty="0" smtClean="0"/>
              <a:t>	</a:t>
            </a:r>
            <a:r>
              <a:rPr lang="en-US" b="1" dirty="0" smtClean="0"/>
              <a:t>Harry Frankfurt</a:t>
            </a:r>
            <a:r>
              <a:rPr lang="en-US" dirty="0" smtClean="0"/>
              <a:t> famously tries to show that PAP is false:</a:t>
            </a:r>
          </a:p>
          <a:p>
            <a:pPr>
              <a:buNone/>
            </a:pPr>
            <a:endParaRPr lang="en-US" dirty="0" smtClean="0"/>
          </a:p>
          <a:p>
            <a:pPr>
              <a:buNone/>
            </a:pPr>
            <a:r>
              <a:rPr lang="en-US" dirty="0" smtClean="0"/>
              <a:t>	‘A person may well be morally responsible for what he has done even though he could not have done otherwise. [</a:t>
            </a:r>
            <a:r>
              <a:rPr lang="en-US" dirty="0" err="1" smtClean="0"/>
              <a:t>PAP’s</a:t>
            </a:r>
            <a:r>
              <a:rPr lang="en-US" dirty="0" smtClean="0"/>
              <a:t>] plausibility is an illusion, which can be made to vanish by bringing the relevant moral phenomena into sharper focus.’ 							</a:t>
            </a:r>
          </a:p>
          <a:p>
            <a:pPr>
              <a:buNone/>
            </a:pPr>
            <a:r>
              <a:rPr lang="en-US" dirty="0" smtClean="0"/>
              <a:t>										(Frankfurt 2003: 167)</a:t>
            </a:r>
          </a:p>
          <a:p>
            <a:pPr>
              <a:buNone/>
            </a:pPr>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7646"/>
            <a:ext cx="8229600" cy="5648518"/>
          </a:xfrm>
        </p:spPr>
        <p:txBody>
          <a:bodyPr>
            <a:normAutofit lnSpcReduction="10000"/>
          </a:bodyPr>
          <a:lstStyle/>
          <a:p>
            <a:pPr>
              <a:buNone/>
            </a:pPr>
            <a:r>
              <a:rPr lang="en-US" dirty="0" smtClean="0"/>
              <a:t>	Frankfurt’s strategy:</a:t>
            </a:r>
          </a:p>
          <a:p>
            <a:pPr>
              <a:buNone/>
            </a:pPr>
            <a:endParaRPr lang="en-US" dirty="0" smtClean="0"/>
          </a:p>
          <a:p>
            <a:pPr>
              <a:buNone/>
            </a:pPr>
            <a:r>
              <a:rPr lang="en-US" dirty="0" smtClean="0"/>
              <a:t>	show that there are cases where someone does something, could not have done otherwise, but we still think they should be held responsible for what they did;</a:t>
            </a:r>
          </a:p>
          <a:p>
            <a:pPr>
              <a:buNone/>
            </a:pPr>
            <a:r>
              <a:rPr lang="en-US" dirty="0" smtClean="0"/>
              <a:t>	</a:t>
            </a:r>
          </a:p>
          <a:p>
            <a:pPr>
              <a:buNone/>
            </a:pPr>
            <a:r>
              <a:rPr lang="en-US" dirty="0" smtClean="0"/>
              <a:t>	if we can successfully describe only one such case, we will have found a counterexample to PAP, which in turn would show that PAP is false.</a:t>
            </a:r>
          </a:p>
          <a:p>
            <a:pPr>
              <a:buNone/>
            </a:pPr>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79946"/>
            <a:ext cx="8229600" cy="5746218"/>
          </a:xfrm>
        </p:spPr>
        <p:txBody>
          <a:bodyPr>
            <a:normAutofit fontScale="85000" lnSpcReduction="20000"/>
          </a:bodyPr>
          <a:lstStyle/>
          <a:p>
            <a:pPr>
              <a:buNone/>
            </a:pPr>
            <a:r>
              <a:rPr lang="en-US" dirty="0" smtClean="0"/>
              <a:t>		</a:t>
            </a:r>
          </a:p>
          <a:p>
            <a:pPr>
              <a:buNone/>
            </a:pPr>
            <a:r>
              <a:rPr lang="en-US" dirty="0" smtClean="0"/>
              <a:t>Frankfurt’s argument against PAP:</a:t>
            </a:r>
          </a:p>
          <a:p>
            <a:pPr>
              <a:buNone/>
            </a:pPr>
            <a:endParaRPr lang="en-US" dirty="0" smtClean="0"/>
          </a:p>
          <a:p>
            <a:pPr>
              <a:buNone/>
            </a:pPr>
            <a:r>
              <a:rPr lang="en-US" dirty="0" smtClean="0"/>
              <a:t>	</a:t>
            </a:r>
            <a:r>
              <a:rPr lang="en-US" u="sng" dirty="0" smtClean="0"/>
              <a:t>Jones1:</a:t>
            </a:r>
          </a:p>
          <a:p>
            <a:pPr>
              <a:buNone/>
            </a:pPr>
            <a:endParaRPr lang="en-US" u="sng" dirty="0" smtClean="0"/>
          </a:p>
          <a:p>
            <a:pPr>
              <a:buNone/>
            </a:pPr>
            <a:r>
              <a:rPr lang="en-US" dirty="0" smtClean="0"/>
              <a:t>	decides to do A;</a:t>
            </a:r>
          </a:p>
          <a:p>
            <a:pPr>
              <a:buNone/>
            </a:pPr>
            <a:r>
              <a:rPr lang="en-US" dirty="0" smtClean="0"/>
              <a:t>	is coerced to do A;</a:t>
            </a:r>
          </a:p>
          <a:p>
            <a:pPr>
              <a:buNone/>
            </a:pPr>
            <a:r>
              <a:rPr lang="en-US" dirty="0" smtClean="0"/>
              <a:t>	but is </a:t>
            </a:r>
            <a:r>
              <a:rPr lang="en-US" u="sng" dirty="0" smtClean="0"/>
              <a:t>unreasonable</a:t>
            </a:r>
            <a:r>
              <a:rPr lang="en-US" dirty="0" smtClean="0"/>
              <a:t> and unresponsive to coercion;</a:t>
            </a:r>
          </a:p>
          <a:p>
            <a:pPr>
              <a:buNone/>
            </a:pPr>
            <a:endParaRPr lang="en-US" dirty="0" smtClean="0"/>
          </a:p>
          <a:p>
            <a:pPr>
              <a:buNone/>
            </a:pPr>
            <a:r>
              <a:rPr lang="en-US" dirty="0" smtClean="0"/>
              <a:t>	</a:t>
            </a:r>
          </a:p>
          <a:p>
            <a:pPr>
              <a:buNone/>
            </a:pPr>
            <a:endParaRPr lang="en-US" dirty="0" smtClean="0"/>
          </a:p>
          <a:p>
            <a:pPr>
              <a:buNone/>
            </a:pPr>
            <a:r>
              <a:rPr lang="en-US" dirty="0"/>
              <a:t>	</a:t>
            </a:r>
            <a:r>
              <a:rPr lang="en-US" dirty="0" smtClean="0"/>
              <a:t>Is Jones1 responsible for A?</a:t>
            </a:r>
          </a:p>
          <a:p>
            <a:pPr>
              <a:buNone/>
            </a:pPr>
            <a:r>
              <a:rPr lang="en-US"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77645"/>
            <a:ext cx="8229600" cy="6089969"/>
          </a:xfrm>
        </p:spPr>
        <p:txBody>
          <a:bodyPr>
            <a:normAutofit fontScale="92500" lnSpcReduction="10000"/>
          </a:bodyPr>
          <a:lstStyle/>
          <a:p>
            <a:pPr>
              <a:buNone/>
            </a:pPr>
            <a:r>
              <a:rPr lang="en-US" dirty="0" smtClean="0"/>
              <a:t>	</a:t>
            </a:r>
          </a:p>
          <a:p>
            <a:pPr>
              <a:buNone/>
            </a:pPr>
            <a:r>
              <a:rPr lang="en-US" dirty="0" smtClean="0"/>
              <a:t>	</a:t>
            </a:r>
          </a:p>
          <a:p>
            <a:pPr>
              <a:buNone/>
            </a:pPr>
            <a:r>
              <a:rPr lang="en-US" dirty="0" smtClean="0"/>
              <a:t>	</a:t>
            </a:r>
            <a:r>
              <a:rPr lang="en-US" b="1" dirty="0" smtClean="0"/>
              <a:t>(1) </a:t>
            </a:r>
            <a:r>
              <a:rPr lang="en-US" dirty="0" smtClean="0"/>
              <a:t>Bob is a very conscientious bank clerk. One sunny afternoon he suddenly finds himself faced with a bank robber who puts a gun to his head; the bank robber tells him in no uncertain terms that she will kill him if he does not do what she tells him to do. She orders him to go and empty the safe, and to hand over the safe’s contents. Bob does as he is told. </a:t>
            </a:r>
          </a:p>
          <a:p>
            <a:pPr>
              <a:buNone/>
            </a:pPr>
            <a:r>
              <a:rPr lang="en-US" dirty="0" smtClean="0"/>
              <a:t>	</a:t>
            </a:r>
          </a:p>
          <a:p>
            <a:pPr>
              <a:buNone/>
            </a:pPr>
            <a:r>
              <a:rPr lang="en-US" dirty="0" smtClean="0"/>
              <a:t>	Should we hold Bob morally responsible for emptying the safe?</a:t>
            </a: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73046"/>
            <a:ext cx="8229600" cy="5453118"/>
          </a:xfrm>
        </p:spPr>
        <p:txBody>
          <a:bodyPr>
            <a:normAutofit fontScale="92500" lnSpcReduction="10000"/>
          </a:bodyPr>
          <a:lstStyle/>
          <a:p>
            <a:pPr>
              <a:buNone/>
            </a:pPr>
            <a:r>
              <a:rPr lang="en-US" dirty="0" smtClean="0"/>
              <a:t>	</a:t>
            </a:r>
            <a:r>
              <a:rPr lang="en-US" u="sng" dirty="0" smtClean="0"/>
              <a:t>Jones2:</a:t>
            </a:r>
          </a:p>
          <a:p>
            <a:pPr>
              <a:buNone/>
            </a:pPr>
            <a:endParaRPr lang="en-US" u="sng" dirty="0" smtClean="0"/>
          </a:p>
          <a:p>
            <a:pPr>
              <a:buNone/>
            </a:pPr>
            <a:r>
              <a:rPr lang="en-US" dirty="0" smtClean="0"/>
              <a:t>	decides to do A;</a:t>
            </a:r>
          </a:p>
          <a:p>
            <a:pPr>
              <a:buNone/>
            </a:pPr>
            <a:r>
              <a:rPr lang="en-US" dirty="0" smtClean="0"/>
              <a:t>	is coerced to do A;</a:t>
            </a:r>
          </a:p>
          <a:p>
            <a:pPr>
              <a:buNone/>
            </a:pPr>
            <a:r>
              <a:rPr lang="en-US" dirty="0" smtClean="0"/>
              <a:t>	is ‘stampeded’ by the threat (given the threat, he would have done A no matter what he’d previously decided, and indeed, once the threat has been uttered, he completely forgets about his previous decision);</a:t>
            </a:r>
          </a:p>
          <a:p>
            <a:pPr>
              <a:buNone/>
            </a:pPr>
            <a:endParaRPr lang="en-US" dirty="0" smtClean="0"/>
          </a:p>
          <a:p>
            <a:pPr>
              <a:buNone/>
            </a:pPr>
            <a:r>
              <a:rPr lang="en-US" dirty="0" smtClean="0"/>
              <a:t>	Is Jones2 responsible for A?</a:t>
            </a:r>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25667"/>
            <a:ext cx="8229600" cy="6111679"/>
          </a:xfrm>
        </p:spPr>
        <p:txBody>
          <a:bodyPr>
            <a:normAutofit fontScale="77500" lnSpcReduction="20000"/>
          </a:bodyPr>
          <a:lstStyle/>
          <a:p>
            <a:pPr>
              <a:buNone/>
            </a:pPr>
            <a:r>
              <a:rPr lang="en-US" u="sng" dirty="0" smtClean="0"/>
              <a:t>Jones3:</a:t>
            </a:r>
            <a:endParaRPr lang="en-US" dirty="0" smtClean="0"/>
          </a:p>
          <a:p>
            <a:pPr>
              <a:buNone/>
            </a:pPr>
            <a:endParaRPr lang="en-US" u="sng" dirty="0" smtClean="0"/>
          </a:p>
          <a:p>
            <a:pPr>
              <a:buNone/>
            </a:pPr>
            <a:r>
              <a:rPr lang="en-US" dirty="0" smtClean="0"/>
              <a:t>	decides to do A;</a:t>
            </a:r>
          </a:p>
          <a:p>
            <a:pPr>
              <a:buNone/>
            </a:pPr>
            <a:r>
              <a:rPr lang="en-US" dirty="0" smtClean="0"/>
              <a:t>	is coerced to do A;</a:t>
            </a:r>
          </a:p>
          <a:p>
            <a:pPr>
              <a:buNone/>
            </a:pPr>
            <a:r>
              <a:rPr lang="en-US" dirty="0" smtClean="0"/>
              <a:t>	is reasonable and responsive to the threat, but is not stampeded by it;</a:t>
            </a:r>
          </a:p>
          <a:p>
            <a:pPr>
              <a:buNone/>
            </a:pPr>
            <a:r>
              <a:rPr lang="en-US" dirty="0" smtClean="0"/>
              <a:t>	Jones3 does A ‘on the basis of the decision he had made before the threat was issued. When he acted, he was not actually motivated by the threat but solely by the considerations that had originally commended the action to him. It was not the threat that led him to act, though it would have done so if he had not already provided himself with a sufficient motive for performing the action in question.’ (Frankfurt 2003: 170)</a:t>
            </a:r>
          </a:p>
          <a:p>
            <a:pPr>
              <a:buNone/>
            </a:pPr>
            <a:endParaRPr lang="en-US" dirty="0" smtClean="0"/>
          </a:p>
          <a:p>
            <a:pPr>
              <a:buNone/>
            </a:pPr>
            <a:r>
              <a:rPr lang="en-US" dirty="0" smtClean="0"/>
              <a:t>Is Jones3 responsible for A?</a:t>
            </a: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2778"/>
            <a:ext cx="8229600" cy="5583385"/>
          </a:xfrm>
        </p:spPr>
        <p:txBody>
          <a:bodyPr>
            <a:normAutofit/>
          </a:bodyPr>
          <a:lstStyle/>
          <a:p>
            <a:pPr lvl="1">
              <a:buNone/>
            </a:pPr>
            <a:r>
              <a:rPr lang="en-US" u="sng" dirty="0" smtClean="0"/>
              <a:t>First Argument against (PAP)</a:t>
            </a:r>
            <a:endParaRPr lang="en-US" dirty="0" smtClean="0"/>
          </a:p>
          <a:p>
            <a:pPr lvl="1">
              <a:buNone/>
            </a:pPr>
            <a:endParaRPr lang="en-US" u="sng" dirty="0" smtClean="0"/>
          </a:p>
          <a:p>
            <a:pPr marL="1028700" lvl="1" indent="-571500">
              <a:buAutoNum type="romanLcParenBoth"/>
            </a:pPr>
            <a:r>
              <a:rPr lang="en-US" dirty="0" smtClean="0"/>
              <a:t>Jones3 is responsible for doing A.</a:t>
            </a:r>
          </a:p>
          <a:p>
            <a:pPr marL="1028700" lvl="1" indent="-571500">
              <a:buAutoNum type="romanLcParenBoth"/>
            </a:pPr>
            <a:r>
              <a:rPr lang="en-US" dirty="0" smtClean="0"/>
              <a:t>But Jones3 could not have done anything but A, that is, he could not have done otherwise.</a:t>
            </a:r>
          </a:p>
          <a:p>
            <a:pPr marL="1028700" lvl="1" indent="-571500">
              <a:buAutoNum type="romanLcParenBoth"/>
            </a:pPr>
            <a:endParaRPr lang="en-US" dirty="0" smtClean="0"/>
          </a:p>
          <a:p>
            <a:pPr marL="1028700" lvl="1" indent="-571500">
              <a:buAutoNum type="romanLcParenBoth"/>
            </a:pPr>
            <a:r>
              <a:rPr lang="en-US" dirty="0" smtClean="0"/>
              <a:t>Therefore, (PAP) is false; it is </a:t>
            </a:r>
            <a:r>
              <a:rPr lang="en-US" u="sng" dirty="0" smtClean="0"/>
              <a:t>not</a:t>
            </a:r>
            <a:r>
              <a:rPr lang="en-US" dirty="0" smtClean="0"/>
              <a:t> true that</a:t>
            </a:r>
          </a:p>
          <a:p>
            <a:pPr marL="1028700" lvl="1" indent="-571500">
              <a:buNone/>
            </a:pPr>
            <a:r>
              <a:rPr lang="en-US" dirty="0" smtClean="0"/>
              <a:t>	</a:t>
            </a:r>
          </a:p>
          <a:p>
            <a:pPr marL="1028700" lvl="1" indent="-571500">
              <a:buNone/>
            </a:pPr>
            <a:r>
              <a:rPr lang="en-US" dirty="0" smtClean="0"/>
              <a:t>	(PAP) in order for someone to be responsible for an action, it is necessary that they could have done otherwise.</a:t>
            </a: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79300"/>
            <a:ext cx="8229600" cy="5246863"/>
          </a:xfrm>
        </p:spPr>
        <p:txBody>
          <a:bodyPr>
            <a:normAutofit fontScale="92500" lnSpcReduction="20000"/>
          </a:bodyPr>
          <a:lstStyle/>
          <a:p>
            <a:pPr>
              <a:buNone/>
            </a:pPr>
            <a:r>
              <a:rPr lang="en-US" dirty="0" smtClean="0"/>
              <a:t>	</a:t>
            </a:r>
          </a:p>
          <a:p>
            <a:pPr>
              <a:buNone/>
            </a:pPr>
            <a:r>
              <a:rPr lang="en-US" u="sng" dirty="0" smtClean="0"/>
              <a:t>Reply on behalf of (PAP):</a:t>
            </a:r>
          </a:p>
          <a:p>
            <a:pPr>
              <a:buNone/>
            </a:pPr>
            <a:endParaRPr lang="en-US" u="sng" dirty="0" smtClean="0"/>
          </a:p>
          <a:p>
            <a:pPr>
              <a:buNone/>
            </a:pPr>
            <a:r>
              <a:rPr lang="en-US" dirty="0" smtClean="0"/>
              <a:t>	The argument’s premise (ii) is false.</a:t>
            </a:r>
          </a:p>
          <a:p>
            <a:pPr>
              <a:buNone/>
            </a:pPr>
            <a:r>
              <a:rPr lang="en-US" dirty="0" smtClean="0"/>
              <a:t>	</a:t>
            </a:r>
          </a:p>
          <a:p>
            <a:pPr>
              <a:buNone/>
            </a:pPr>
            <a:r>
              <a:rPr lang="en-US" dirty="0"/>
              <a:t>	</a:t>
            </a:r>
            <a:r>
              <a:rPr lang="en-US" dirty="0" smtClean="0"/>
              <a:t>Jones3 </a:t>
            </a:r>
            <a:r>
              <a:rPr lang="en-US" u="sng" dirty="0" smtClean="0"/>
              <a:t>could</a:t>
            </a:r>
            <a:r>
              <a:rPr lang="en-US" dirty="0" smtClean="0"/>
              <a:t> have done otherwise, in the relevant sense of the term.</a:t>
            </a:r>
          </a:p>
          <a:p>
            <a:pPr>
              <a:buNone/>
            </a:pPr>
            <a:r>
              <a:rPr lang="en-US" dirty="0" smtClean="0"/>
              <a:t>	</a:t>
            </a:r>
          </a:p>
          <a:p>
            <a:pPr>
              <a:buNone/>
            </a:pPr>
            <a:r>
              <a:rPr lang="en-US" dirty="0" smtClean="0"/>
              <a:t>	(Even if threatened with death, one can still choose the option which one has been told will lead to one’s being killed – so even in the face of excessive duress one </a:t>
            </a:r>
            <a:r>
              <a:rPr lang="en-US" u="sng" dirty="0" smtClean="0"/>
              <a:t>can still do otherwise</a:t>
            </a:r>
            <a:r>
              <a:rPr lang="en-US" dirty="0" smtClean="0"/>
              <a:t>.)</a:t>
            </a:r>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8233"/>
            <a:ext cx="8229600" cy="6187670"/>
          </a:xfrm>
        </p:spPr>
        <p:txBody>
          <a:bodyPr>
            <a:normAutofit fontScale="85000" lnSpcReduction="10000"/>
          </a:bodyPr>
          <a:lstStyle/>
          <a:p>
            <a:pPr>
              <a:buNone/>
            </a:pPr>
            <a:r>
              <a:rPr lang="en-US" dirty="0" smtClean="0"/>
              <a:t>	</a:t>
            </a:r>
            <a:r>
              <a:rPr lang="en-US" u="sng" dirty="0" smtClean="0"/>
              <a:t>Jones4</a:t>
            </a:r>
            <a:r>
              <a:rPr lang="en-US" dirty="0" smtClean="0"/>
              <a:t>:</a:t>
            </a:r>
          </a:p>
          <a:p>
            <a:pPr>
              <a:buNone/>
            </a:pPr>
            <a:endParaRPr lang="en-US" dirty="0" smtClean="0"/>
          </a:p>
          <a:p>
            <a:pPr>
              <a:buNone/>
            </a:pPr>
            <a:r>
              <a:rPr lang="en-US" dirty="0" smtClean="0"/>
              <a:t>	- Black wants Jones4 to do A;</a:t>
            </a:r>
          </a:p>
          <a:p>
            <a:pPr>
              <a:buNone/>
            </a:pPr>
            <a:r>
              <a:rPr lang="en-US" dirty="0" smtClean="0"/>
              <a:t>	- Black is in a position to create a situation in which Jones4 could not do anything but A</a:t>
            </a:r>
          </a:p>
          <a:p>
            <a:pPr>
              <a:buNone/>
            </a:pPr>
            <a:r>
              <a:rPr lang="en-US" dirty="0" smtClean="0"/>
              <a:t>	(maybe by pronouncing a terrible threat, or by giving Jones4 a potion, or by hypnotizing him, or by manipulating Jones4’s brain processes, or by any other means such that we would all agree that, because of Black’s position, Jones4 could not do anything but A)</a:t>
            </a:r>
          </a:p>
          <a:p>
            <a:pPr>
              <a:buNone/>
            </a:pPr>
            <a:r>
              <a:rPr lang="en-US" dirty="0" smtClean="0"/>
              <a:t>	- Black does not have to intervene because Jones4, for reasons of his own, does do A</a:t>
            </a:r>
          </a:p>
          <a:p>
            <a:pPr>
              <a:buNone/>
            </a:pPr>
            <a:endParaRPr lang="en-US" dirty="0" smtClean="0"/>
          </a:p>
          <a:p>
            <a:pPr>
              <a:buNone/>
            </a:pPr>
            <a:r>
              <a:rPr lang="en-US" dirty="0" smtClean="0"/>
              <a:t>Is Jones4 responsible for A?</a:t>
            </a:r>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0212"/>
            <a:ext cx="8229600" cy="5615952"/>
          </a:xfrm>
        </p:spPr>
        <p:txBody>
          <a:bodyPr>
            <a:normAutofit lnSpcReduction="10000"/>
          </a:bodyPr>
          <a:lstStyle/>
          <a:p>
            <a:pPr>
              <a:buNone/>
            </a:pPr>
            <a:r>
              <a:rPr lang="en-US" u="sng" dirty="0" smtClean="0"/>
              <a:t>Second Argument against (PAP)</a:t>
            </a:r>
          </a:p>
          <a:p>
            <a:pPr>
              <a:buNone/>
            </a:pPr>
            <a:endParaRPr lang="en-US" u="sng" dirty="0" smtClean="0"/>
          </a:p>
          <a:p>
            <a:pPr marL="571500" indent="-571500">
              <a:buAutoNum type="romanLcParenBoth"/>
            </a:pPr>
            <a:r>
              <a:rPr lang="en-US" dirty="0" smtClean="0"/>
              <a:t>Jones4 is responsible for doing A.</a:t>
            </a:r>
          </a:p>
          <a:p>
            <a:pPr marL="571500" indent="-571500">
              <a:buAutoNum type="romanLcParenBoth"/>
            </a:pPr>
            <a:r>
              <a:rPr lang="en-US" dirty="0" smtClean="0"/>
              <a:t>But Jones4 could not have done anything but A, that is, he could not have done otherwise.</a:t>
            </a:r>
          </a:p>
          <a:p>
            <a:pPr marL="571500" indent="-571500">
              <a:buAutoNum type="romanLcParenBoth"/>
            </a:pPr>
            <a:endParaRPr lang="en-US" dirty="0" smtClean="0"/>
          </a:p>
          <a:p>
            <a:pPr marL="571500" indent="-571500">
              <a:buAutoNum type="romanLcParenBoth"/>
            </a:pPr>
            <a:r>
              <a:rPr lang="en-US" dirty="0" smtClean="0"/>
              <a:t>Therefore, (PAP) is false; it is </a:t>
            </a:r>
            <a:r>
              <a:rPr lang="en-US" u="sng" dirty="0" smtClean="0"/>
              <a:t>not</a:t>
            </a:r>
            <a:r>
              <a:rPr lang="en-US" dirty="0" smtClean="0"/>
              <a:t> true that </a:t>
            </a:r>
          </a:p>
          <a:p>
            <a:pPr marL="571500" indent="-571500">
              <a:buNone/>
            </a:pPr>
            <a:r>
              <a:rPr lang="en-US" dirty="0" smtClean="0"/>
              <a:t>	</a:t>
            </a:r>
          </a:p>
          <a:p>
            <a:pPr marL="571500" indent="-571500">
              <a:buNone/>
            </a:pPr>
            <a:r>
              <a:rPr lang="en-US" dirty="0" smtClean="0"/>
              <a:t>	(PAP) in order for someone to be responsible for an action, it is necessary that they could have done otherwise. </a:t>
            </a:r>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0478"/>
            <a:ext cx="8229600" cy="5485685"/>
          </a:xfrm>
        </p:spPr>
        <p:txBody>
          <a:bodyPr>
            <a:normAutofit fontScale="92500" lnSpcReduction="20000"/>
          </a:bodyPr>
          <a:lstStyle/>
          <a:p>
            <a:pPr>
              <a:buNone/>
            </a:pPr>
            <a:r>
              <a:rPr lang="en-US" dirty="0" smtClean="0"/>
              <a:t>	Our earlier argument:</a:t>
            </a:r>
          </a:p>
          <a:p>
            <a:pPr>
              <a:buNone/>
            </a:pPr>
            <a:endParaRPr lang="en-US" dirty="0" smtClean="0"/>
          </a:p>
          <a:p>
            <a:pPr>
              <a:buNone/>
            </a:pPr>
            <a:r>
              <a:rPr lang="en-US" dirty="0" smtClean="0"/>
              <a:t>	</a:t>
            </a:r>
            <a:r>
              <a:rPr lang="en-US" b="1" dirty="0" smtClean="0"/>
              <a:t>Incompatibility Argument</a:t>
            </a:r>
            <a:endParaRPr lang="en-US" dirty="0" smtClean="0"/>
          </a:p>
          <a:p>
            <a:pPr>
              <a:buNone/>
            </a:pPr>
            <a:r>
              <a:rPr lang="en-US" dirty="0"/>
              <a:t>	</a:t>
            </a:r>
            <a:r>
              <a:rPr lang="en-US" dirty="0" smtClean="0"/>
              <a:t>(</a:t>
            </a:r>
            <a:r>
              <a:rPr lang="en-US" dirty="0" err="1" smtClean="0"/>
              <a:t>i</a:t>
            </a:r>
            <a:r>
              <a:rPr lang="en-US" dirty="0" smtClean="0"/>
              <a:t>) PAP: In order for someone to be responsible for an action, it is necessary that they could have done otherwise.</a:t>
            </a:r>
          </a:p>
          <a:p>
            <a:pPr>
              <a:buNone/>
            </a:pPr>
            <a:r>
              <a:rPr lang="en-US" dirty="0" smtClean="0"/>
              <a:t>	(ii) If determinism is true, no-one could ever have done otherwise.</a:t>
            </a:r>
          </a:p>
          <a:p>
            <a:pPr>
              <a:buNone/>
            </a:pPr>
            <a:r>
              <a:rPr lang="en-US" dirty="0" smtClean="0"/>
              <a:t>	(iii) Therefore, if determinism is true, no-one is ever responsible for anything at all.</a:t>
            </a:r>
          </a:p>
          <a:p>
            <a:pPr>
              <a:buNone/>
            </a:pPr>
            <a:r>
              <a:rPr lang="en-US" dirty="0" smtClean="0"/>
              <a:t>	(iv) Determinism and responsibility are incompatible.</a:t>
            </a:r>
          </a:p>
          <a:p>
            <a:pPr>
              <a:buNone/>
            </a:pPr>
            <a:endParaRPr lang="en-US" dirty="0" smtClean="0"/>
          </a:p>
          <a:p>
            <a:pPr>
              <a:buNone/>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05612"/>
            <a:ext cx="8229600" cy="5420552"/>
          </a:xfrm>
        </p:spPr>
        <p:txBody>
          <a:bodyPr>
            <a:normAutofit/>
          </a:bodyPr>
          <a:lstStyle/>
          <a:p>
            <a:pPr>
              <a:buNone/>
            </a:pPr>
            <a:r>
              <a:rPr lang="en-US" dirty="0" smtClean="0"/>
              <a:t>	</a:t>
            </a:r>
          </a:p>
          <a:p>
            <a:pPr>
              <a:buNone/>
            </a:pPr>
            <a:r>
              <a:rPr lang="en-US" dirty="0" smtClean="0"/>
              <a:t>	</a:t>
            </a:r>
            <a:r>
              <a:rPr lang="en-US" dirty="0"/>
              <a:t>I</a:t>
            </a:r>
            <a:r>
              <a:rPr lang="en-US" dirty="0" smtClean="0"/>
              <a:t>f (PAP) is false, the Incompatibility Argument does not go through.</a:t>
            </a:r>
          </a:p>
          <a:p>
            <a:pPr>
              <a:buNone/>
            </a:pPr>
            <a:endParaRPr lang="en-US" dirty="0" smtClean="0"/>
          </a:p>
          <a:p>
            <a:pPr>
              <a:buNone/>
            </a:pPr>
            <a:r>
              <a:rPr lang="en-US" dirty="0" smtClean="0"/>
              <a:t>	Thus, we can continue to hold that even if determinism is true, we might well have responsibility for some of our actions.</a:t>
            </a:r>
          </a:p>
          <a:p>
            <a:pPr>
              <a:buNone/>
            </a:pPr>
            <a:endParaRPr lang="en-US" dirty="0" smtClean="0"/>
          </a:p>
          <a:p>
            <a:pPr>
              <a:buNone/>
            </a:pPr>
            <a:r>
              <a:rPr lang="en-US" dirty="0" smtClean="0"/>
              <a:t>	</a:t>
            </a:r>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But: </a:t>
            </a:r>
          </a:p>
          <a:p>
            <a:pPr>
              <a:buNone/>
            </a:pPr>
            <a:endParaRPr lang="en-US" dirty="0" smtClean="0"/>
          </a:p>
          <a:p>
            <a:pPr>
              <a:buNone/>
            </a:pPr>
            <a:r>
              <a:rPr lang="en-US" dirty="0" smtClean="0"/>
              <a:t>	If (PAP) is false, what does it mean to say that someone </a:t>
            </a:r>
            <a:r>
              <a:rPr lang="en-US" u="sng" dirty="0" smtClean="0"/>
              <a:t>is</a:t>
            </a:r>
            <a:r>
              <a:rPr lang="en-US" dirty="0" smtClean="0"/>
              <a:t> responsible for a certain action?</a:t>
            </a:r>
          </a:p>
          <a:p>
            <a:pPr>
              <a:buNone/>
            </a:pPr>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We had earlier introduced (PAP) in an attempt to </a:t>
            </a:r>
            <a:r>
              <a:rPr lang="en-US" u="sng" dirty="0" smtClean="0"/>
              <a:t>distinguish</a:t>
            </a:r>
            <a:r>
              <a:rPr lang="en-US" dirty="0" smtClean="0"/>
              <a:t> between certain cases in which we do, and others in which we don’t, want to hold someone responsible for an action – </a:t>
            </a:r>
          </a:p>
          <a:p>
            <a:pPr>
              <a:buNone/>
            </a:pPr>
            <a:endParaRPr lang="en-US" dirty="0" smtClean="0"/>
          </a:p>
          <a:p>
            <a:pPr>
              <a:buNone/>
            </a:pPr>
            <a:r>
              <a:rPr lang="en-US" dirty="0" smtClean="0"/>
              <a:t>	e.g. the cases of Bob and Betty, respectively.</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41" y="271389"/>
            <a:ext cx="8382859" cy="6317936"/>
          </a:xfrm>
        </p:spPr>
        <p:txBody>
          <a:bodyPr>
            <a:normAutofit fontScale="92500"/>
          </a:bodyPr>
          <a:lstStyle/>
          <a:p>
            <a:pPr>
              <a:buNone/>
            </a:pPr>
            <a:r>
              <a:rPr lang="en-US" dirty="0" smtClean="0"/>
              <a:t>	</a:t>
            </a:r>
            <a:endParaRPr lang="en-US" u="sng" dirty="0" smtClean="0"/>
          </a:p>
          <a:p>
            <a:pPr>
              <a:buNone/>
            </a:pPr>
            <a:r>
              <a:rPr lang="en-US" dirty="0" smtClean="0"/>
              <a:t>	</a:t>
            </a:r>
            <a:r>
              <a:rPr lang="en-US" b="1" dirty="0" smtClean="0"/>
              <a:t>(2) </a:t>
            </a:r>
            <a:r>
              <a:rPr lang="en-US" dirty="0" smtClean="0"/>
              <a:t>For the last twenty years, Betty has been a very conscientious bank clerk. However, she has recently started to feel a little unsettled. In fact, she feels like she is wasting her life, and she wants a new start. She therefore makes an elaborate plan, and then, one sunny afternoon, while no-one else is around, she puts her plan into action: She empties the safe at the bank, and successfully escapes to a new life in the Bahamas.</a:t>
            </a:r>
          </a:p>
          <a:p>
            <a:pPr>
              <a:buNone/>
            </a:pPr>
            <a:endParaRPr lang="en-US" dirty="0" smtClean="0"/>
          </a:p>
          <a:p>
            <a:pPr>
              <a:buNone/>
            </a:pPr>
            <a:r>
              <a:rPr lang="en-US" dirty="0" smtClean="0"/>
              <a:t>	Should we hold Betty morally responsible for emptying the safe? </a:t>
            </a:r>
          </a:p>
        </p:txBody>
      </p:sp>
    </p:spTree>
  </p:cSld>
  <p:clrMapOvr>
    <a:masterClrMapping/>
  </p:clrMapOvr>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	If we follow Frankfurt’s argument and conclude that (PAP) is actually </a:t>
            </a:r>
            <a:r>
              <a:rPr lang="en-US" u="sng" dirty="0" smtClean="0"/>
              <a:t>false</a:t>
            </a:r>
            <a:r>
              <a:rPr lang="en-US" dirty="0" smtClean="0"/>
              <a:t>,</a:t>
            </a:r>
          </a:p>
          <a:p>
            <a:pPr>
              <a:buNone/>
            </a:pPr>
            <a:endParaRPr lang="en-US" dirty="0" smtClean="0"/>
          </a:p>
          <a:p>
            <a:pPr>
              <a:buNone/>
            </a:pPr>
            <a:r>
              <a:rPr lang="en-US" dirty="0" smtClean="0"/>
              <a:t>	we need to find some </a:t>
            </a:r>
            <a:r>
              <a:rPr lang="en-US" u="sng" dirty="0" smtClean="0"/>
              <a:t>other</a:t>
            </a:r>
            <a:r>
              <a:rPr lang="en-US" dirty="0" smtClean="0"/>
              <a:t> way to distinguish between relevant cases.</a:t>
            </a:r>
            <a:endParaRPr lang="en-US" dirty="0"/>
          </a:p>
        </p:txBody>
      </p:sp>
    </p:spTree>
  </p:cSld>
  <p:clrMapOvr>
    <a:masterClrMapping/>
  </p:clrMapOvr>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46734"/>
            <a:ext cx="8229600" cy="5279429"/>
          </a:xfrm>
        </p:spPr>
        <p:txBody>
          <a:bodyPr>
            <a:normAutofit/>
          </a:bodyPr>
          <a:lstStyle/>
          <a:p>
            <a:pPr>
              <a:buNone/>
            </a:pPr>
            <a:r>
              <a:rPr lang="en-US" dirty="0" smtClean="0"/>
              <a:t>	What does it </a:t>
            </a:r>
            <a:r>
              <a:rPr lang="en-US" u="sng" dirty="0" smtClean="0"/>
              <a:t>take</a:t>
            </a:r>
            <a:r>
              <a:rPr lang="en-US" dirty="0" smtClean="0"/>
              <a:t> for an agent to be morally responsible for a certain action?</a:t>
            </a:r>
          </a:p>
          <a:p>
            <a:pPr>
              <a:buNone/>
            </a:pPr>
            <a:endParaRPr lang="en-US" dirty="0" smtClean="0"/>
          </a:p>
          <a:p>
            <a:pPr>
              <a:buNone/>
            </a:pPr>
            <a:r>
              <a:rPr lang="en-US" dirty="0" smtClean="0"/>
              <a:t>	What reason do we have to say that Bob, who is threatened by the bank robber, is </a:t>
            </a:r>
            <a:r>
              <a:rPr lang="en-US" u="sng" dirty="0" smtClean="0"/>
              <a:t>not</a:t>
            </a:r>
            <a:r>
              <a:rPr lang="en-US" dirty="0" smtClean="0"/>
              <a:t> morally responsible for emptying the safe, while Betty, who wants to start a new life in the Bahamas, </a:t>
            </a:r>
            <a:r>
              <a:rPr lang="en-US" u="sng" dirty="0" smtClean="0"/>
              <a:t>is</a:t>
            </a:r>
            <a:r>
              <a:rPr lang="en-US" dirty="0" smtClean="0"/>
              <a:t> morally responsible for emptying the safe? </a:t>
            </a:r>
          </a:p>
          <a:p>
            <a:pPr>
              <a:buNone/>
            </a:pPr>
            <a:endParaRPr lang="en-US" dirty="0" smtClean="0"/>
          </a:p>
          <a:p>
            <a:pPr>
              <a:buNone/>
            </a:pPr>
            <a:endParaRPr lang="en-US" dirty="0" smtClean="0"/>
          </a:p>
        </p:txBody>
      </p:sp>
    </p:spTree>
  </p:cSld>
  <p:clrMapOvr>
    <a:masterClrMapping/>
  </p:clrMapOvr>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90800"/>
            <a:ext cx="8229600" cy="5992269"/>
          </a:xfrm>
        </p:spPr>
        <p:txBody>
          <a:bodyPr>
            <a:normAutofit/>
          </a:bodyPr>
          <a:lstStyle/>
          <a:p>
            <a:pPr>
              <a:buNone/>
            </a:pPr>
            <a:r>
              <a:rPr lang="en-US" dirty="0" smtClean="0"/>
              <a:t>In his very influential paper</a:t>
            </a:r>
          </a:p>
          <a:p>
            <a:pPr>
              <a:buNone/>
            </a:pPr>
            <a:endParaRPr lang="en-US" dirty="0" smtClean="0"/>
          </a:p>
          <a:p>
            <a:pPr>
              <a:buNone/>
            </a:pPr>
            <a:r>
              <a:rPr lang="en-US" dirty="0" smtClean="0"/>
              <a:t>‘Freedom and Resentment’,</a:t>
            </a:r>
          </a:p>
          <a:p>
            <a:pPr>
              <a:buNone/>
            </a:pPr>
            <a:endParaRPr lang="en-US" dirty="0" smtClean="0"/>
          </a:p>
          <a:p>
            <a:pPr>
              <a:buNone/>
            </a:pPr>
            <a:r>
              <a:rPr lang="en-US" dirty="0" smtClean="0"/>
              <a:t>	</a:t>
            </a:r>
            <a:r>
              <a:rPr lang="en-US" b="1" dirty="0" smtClean="0"/>
              <a:t>Peter </a:t>
            </a:r>
            <a:r>
              <a:rPr lang="en-US" b="1" dirty="0" err="1" smtClean="0"/>
              <a:t>Strawson</a:t>
            </a:r>
            <a:r>
              <a:rPr lang="en-US" dirty="0" smtClean="0"/>
              <a:t> suggests that we might be able to account for moral responsibility if we pay more careful attention to our </a:t>
            </a:r>
            <a:r>
              <a:rPr lang="en-US" u="sng" dirty="0" smtClean="0"/>
              <a:t>interpersonal relationships</a:t>
            </a:r>
            <a:r>
              <a:rPr lang="en-US" dirty="0" smtClean="0"/>
              <a:t> and the </a:t>
            </a:r>
            <a:r>
              <a:rPr lang="en-US" u="sng" dirty="0" smtClean="0"/>
              <a:t>‘reactive attitudes’</a:t>
            </a:r>
            <a:r>
              <a:rPr lang="en-US" dirty="0" smtClean="0"/>
              <a:t> which we take and display towards each other.</a:t>
            </a:r>
          </a:p>
        </p:txBody>
      </p:sp>
    </p:spTree>
  </p:cSld>
  <p:clrMapOvr>
    <a:masterClrMapping/>
  </p:clrMapOvr>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‘Principle of’ Reactive Attitudes:</a:t>
            </a:r>
          </a:p>
          <a:p>
            <a:pPr>
              <a:buNone/>
            </a:pPr>
            <a:endParaRPr lang="en-US" dirty="0" smtClean="0"/>
          </a:p>
          <a:p>
            <a:pPr>
              <a:buNone/>
            </a:pPr>
            <a:r>
              <a:rPr lang="en-US" dirty="0" smtClean="0"/>
              <a:t>	In order for someone to be morally responsible for an action, it is necessary that, with respect to the relevant action, she is rightly treated as a normal participant in ordinary interpersonal relationships, relationships which are importantly characterized by reactive attitudes, and that the relevant action deserves a certain reactive attitude, such as praise or blame.  	</a:t>
            </a:r>
          </a:p>
          <a:p>
            <a:pPr>
              <a:buNone/>
            </a:pPr>
            <a:endParaRPr lang="en-US" dirty="0"/>
          </a:p>
        </p:txBody>
      </p:sp>
    </p:spTree>
  </p:cSld>
  <p:clrMapOvr>
    <a:masterClrMapping/>
  </p:clrMapOvr>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9458" name="Rectangle 3"/>
          <p:cNvSpPr>
            <a:spLocks noGrp="1" noChangeArrowheads="1"/>
          </p:cNvSpPr>
          <p:nvPr>
            <p:ph type="body" idx="1"/>
          </p:nvPr>
        </p:nvSpPr>
        <p:spPr>
          <a:xfrm>
            <a:off x="685800" y="304800"/>
            <a:ext cx="7772400" cy="5791200"/>
          </a:xfrm>
        </p:spPr>
        <p:txBody>
          <a:bodyPr>
            <a:normAutofit lnSpcReduction="10000"/>
          </a:bodyPr>
          <a:lstStyle/>
          <a:p>
            <a:pPr eaLnBrk="1" hangingPunct="1">
              <a:lnSpc>
                <a:spcPct val="90000"/>
              </a:lnSpc>
              <a:buFontTx/>
              <a:buNone/>
            </a:pPr>
            <a:endParaRPr lang="en-US" dirty="0" smtClean="0"/>
          </a:p>
          <a:p>
            <a:pPr eaLnBrk="1" hangingPunct="1">
              <a:lnSpc>
                <a:spcPct val="90000"/>
              </a:lnSpc>
              <a:buFontTx/>
              <a:buNone/>
            </a:pPr>
            <a:r>
              <a:rPr lang="en-US" dirty="0" smtClean="0"/>
              <a:t>‘</a:t>
            </a:r>
            <a:r>
              <a:rPr lang="en-US" dirty="0"/>
              <a:t>Reactive Attitudes’:</a:t>
            </a:r>
          </a:p>
          <a:p>
            <a:pPr eaLnBrk="1" hangingPunct="1">
              <a:lnSpc>
                <a:spcPct val="90000"/>
              </a:lnSpc>
              <a:buFontTx/>
              <a:buNone/>
            </a:pPr>
            <a:endParaRPr lang="en-US" dirty="0"/>
          </a:p>
          <a:p>
            <a:pPr eaLnBrk="1" hangingPunct="1">
              <a:lnSpc>
                <a:spcPct val="90000"/>
              </a:lnSpc>
              <a:buFontTx/>
              <a:buNone/>
            </a:pPr>
            <a:r>
              <a:rPr lang="en-US" dirty="0"/>
              <a:t>e.g.:</a:t>
            </a:r>
          </a:p>
          <a:p>
            <a:pPr eaLnBrk="1" hangingPunct="1">
              <a:lnSpc>
                <a:spcPct val="90000"/>
              </a:lnSpc>
              <a:buFontTx/>
              <a:buNone/>
            </a:pPr>
            <a:r>
              <a:rPr lang="en-US" dirty="0"/>
              <a:t>	gratitude </a:t>
            </a:r>
          </a:p>
          <a:p>
            <a:pPr eaLnBrk="1" hangingPunct="1">
              <a:lnSpc>
                <a:spcPct val="90000"/>
              </a:lnSpc>
              <a:buFontTx/>
              <a:buNone/>
            </a:pPr>
            <a:r>
              <a:rPr lang="en-US" dirty="0"/>
              <a:t>	resentment </a:t>
            </a:r>
          </a:p>
          <a:p>
            <a:pPr eaLnBrk="1" hangingPunct="1">
              <a:lnSpc>
                <a:spcPct val="90000"/>
              </a:lnSpc>
              <a:buFontTx/>
              <a:buNone/>
            </a:pPr>
            <a:r>
              <a:rPr lang="en-US" dirty="0"/>
              <a:t>	forgiveness </a:t>
            </a:r>
          </a:p>
          <a:p>
            <a:pPr eaLnBrk="1" hangingPunct="1">
              <a:lnSpc>
                <a:spcPct val="90000"/>
              </a:lnSpc>
              <a:buFontTx/>
              <a:buNone/>
            </a:pPr>
            <a:r>
              <a:rPr lang="en-US" dirty="0"/>
              <a:t>	love </a:t>
            </a:r>
          </a:p>
          <a:p>
            <a:pPr eaLnBrk="1" hangingPunct="1">
              <a:lnSpc>
                <a:spcPct val="90000"/>
              </a:lnSpc>
              <a:buFontTx/>
              <a:buNone/>
            </a:pPr>
            <a:r>
              <a:rPr lang="en-US" dirty="0"/>
              <a:t>	hurt feelings </a:t>
            </a:r>
          </a:p>
          <a:p>
            <a:pPr eaLnBrk="1" hangingPunct="1">
              <a:lnSpc>
                <a:spcPct val="90000"/>
              </a:lnSpc>
              <a:buFontTx/>
              <a:buNone/>
            </a:pPr>
            <a:r>
              <a:rPr lang="en-US" dirty="0"/>
              <a:t>				</a:t>
            </a:r>
          </a:p>
          <a:p>
            <a:pPr eaLnBrk="1" hangingPunct="1">
              <a:lnSpc>
                <a:spcPct val="90000"/>
              </a:lnSpc>
              <a:buFontTx/>
              <a:buNone/>
            </a:pPr>
            <a:r>
              <a:rPr lang="en-US" dirty="0"/>
              <a:t>					(</a:t>
            </a:r>
            <a:r>
              <a:rPr lang="en-US" dirty="0" err="1"/>
              <a:t>Strawson</a:t>
            </a:r>
            <a:r>
              <a:rPr lang="en-US" dirty="0"/>
              <a:t> 75)</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685800" y="838200"/>
            <a:ext cx="7772400" cy="5257800"/>
          </a:xfrm>
        </p:spPr>
        <p:txBody>
          <a:bodyPr>
            <a:normAutofit lnSpcReduction="10000"/>
          </a:bodyPr>
          <a:lstStyle/>
          <a:p>
            <a:pPr eaLnBrk="1" hangingPunct="1">
              <a:buFontTx/>
              <a:buNone/>
            </a:pPr>
            <a:endParaRPr lang="en-US"/>
          </a:p>
          <a:p>
            <a:pPr eaLnBrk="1" hangingPunct="1">
              <a:buFontTx/>
              <a:buNone/>
            </a:pPr>
            <a:r>
              <a:rPr lang="en-US"/>
              <a:t>‘Central commonplace’:</a:t>
            </a:r>
          </a:p>
          <a:p>
            <a:pPr eaLnBrk="1" hangingPunct="1">
              <a:buFontTx/>
              <a:buNone/>
            </a:pPr>
            <a:endParaRPr lang="en-US"/>
          </a:p>
          <a:p>
            <a:pPr eaLnBrk="1" hangingPunct="1">
              <a:buFontTx/>
              <a:buNone/>
            </a:pPr>
            <a:r>
              <a:rPr lang="en-US"/>
              <a:t>	We attach ‘great importance […] to the attitudes and intentions towards us of other human beings, and […] our personal feelings and reactions depend upon, or involve, our beliefs about these attitudes and intentions’ to a great extent (Strawson 75).</a:t>
            </a: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685800" y="685800"/>
            <a:ext cx="7772400" cy="5410200"/>
          </a:xfrm>
        </p:spPr>
        <p:txBody>
          <a:bodyPr/>
          <a:lstStyle/>
          <a:p>
            <a:pPr eaLnBrk="1" hangingPunct="1">
              <a:buFontTx/>
              <a:buNone/>
            </a:pPr>
            <a:r>
              <a:rPr lang="en-US" dirty="0"/>
              <a:t>	It’s important to realize </a:t>
            </a:r>
          </a:p>
          <a:p>
            <a:pPr eaLnBrk="1" hangingPunct="1">
              <a:buFontTx/>
              <a:buNone/>
            </a:pPr>
            <a:endParaRPr lang="en-US" dirty="0"/>
          </a:p>
          <a:p>
            <a:pPr eaLnBrk="1" hangingPunct="1">
              <a:buFontTx/>
              <a:buNone/>
            </a:pPr>
            <a:r>
              <a:rPr lang="en-US" dirty="0"/>
              <a:t>	‘how much it matters to us, whether the actions of other people - and particularly of </a:t>
            </a:r>
            <a:r>
              <a:rPr lang="en-US" i="1" dirty="0"/>
              <a:t>some</a:t>
            </a:r>
            <a:r>
              <a:rPr lang="en-US" dirty="0"/>
              <a:t> other people - reflect attitudes towards us of goodwill, affection, or esteem on the one hand or contempt, indifference, or malevolence on the other’ (</a:t>
            </a:r>
            <a:r>
              <a:rPr lang="en-US" dirty="0" err="1"/>
              <a:t>Strawson</a:t>
            </a:r>
            <a:r>
              <a:rPr lang="en-US" dirty="0"/>
              <a:t> 76). </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But then, how might this observation help in accounting for responsibility?</a:t>
            </a:r>
            <a:endParaRPr lang="en-US" dirty="0"/>
          </a:p>
        </p:txBody>
      </p:sp>
    </p:spTree>
  </p:cSld>
  <p:clrMapOvr>
    <a:masterClrMapping/>
  </p:clrMapOvr>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260521" y="609600"/>
            <a:ext cx="8197679" cy="5486400"/>
          </a:xfrm>
        </p:spPr>
        <p:txBody>
          <a:bodyPr/>
          <a:lstStyle/>
          <a:p>
            <a:pPr eaLnBrk="1" hangingPunct="1">
              <a:lnSpc>
                <a:spcPct val="90000"/>
              </a:lnSpc>
              <a:buFontTx/>
              <a:buNone/>
            </a:pPr>
            <a:r>
              <a:rPr lang="en-US" sz="2800" dirty="0"/>
              <a:t>	</a:t>
            </a:r>
            <a:r>
              <a:rPr lang="en-US" sz="2800" u="sng" dirty="0"/>
              <a:t>Exemplary case: Resentment</a:t>
            </a:r>
            <a:endParaRPr lang="en-US" sz="2800" dirty="0"/>
          </a:p>
          <a:p>
            <a:pPr eaLnBrk="1" hangingPunct="1">
              <a:lnSpc>
                <a:spcPct val="90000"/>
              </a:lnSpc>
              <a:buFontTx/>
              <a:buNone/>
            </a:pPr>
            <a:endParaRPr lang="en-US" sz="2800" dirty="0"/>
          </a:p>
          <a:p>
            <a:pPr eaLnBrk="1" hangingPunct="1">
              <a:lnSpc>
                <a:spcPct val="90000"/>
              </a:lnSpc>
              <a:buFontTx/>
              <a:buNone/>
            </a:pPr>
            <a:r>
              <a:rPr lang="en-US" sz="2800" dirty="0"/>
              <a:t>	(A) cases in which resentment is an appropriate reactive attitude</a:t>
            </a:r>
          </a:p>
          <a:p>
            <a:pPr eaLnBrk="1" hangingPunct="1">
              <a:lnSpc>
                <a:spcPct val="90000"/>
              </a:lnSpc>
              <a:buFontTx/>
              <a:buNone/>
            </a:pPr>
            <a:endParaRPr lang="en-US" sz="2800" dirty="0"/>
          </a:p>
          <a:p>
            <a:pPr eaLnBrk="1" hangingPunct="1">
              <a:lnSpc>
                <a:spcPct val="90000"/>
              </a:lnSpc>
              <a:buFontTx/>
              <a:buNone/>
            </a:pPr>
            <a:r>
              <a:rPr lang="en-US" sz="2800" dirty="0"/>
              <a:t>vs. </a:t>
            </a:r>
          </a:p>
          <a:p>
            <a:pPr eaLnBrk="1" hangingPunct="1">
              <a:lnSpc>
                <a:spcPct val="90000"/>
              </a:lnSpc>
              <a:buFontTx/>
              <a:buNone/>
            </a:pPr>
            <a:endParaRPr lang="en-US" sz="2800" dirty="0"/>
          </a:p>
          <a:p>
            <a:pPr eaLnBrk="1" hangingPunct="1">
              <a:lnSpc>
                <a:spcPct val="90000"/>
              </a:lnSpc>
              <a:buFontTx/>
              <a:buNone/>
            </a:pPr>
            <a:r>
              <a:rPr lang="en-US" sz="2800" dirty="0"/>
              <a:t>	(B) cases in which resentment might at first sight seem appropriate, but where ‘special considerations might be expected to modify or mollify this feeling or remove it altogether’ (</a:t>
            </a:r>
            <a:r>
              <a:rPr lang="en-US" sz="2800" dirty="0" err="1"/>
              <a:t>Strawson</a:t>
            </a:r>
            <a:r>
              <a:rPr lang="en-US" sz="2800" dirty="0"/>
              <a:t> 77</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5602" name="Rectangle 3"/>
          <p:cNvSpPr>
            <a:spLocks noGrp="1" noChangeArrowheads="1"/>
          </p:cNvSpPr>
          <p:nvPr>
            <p:ph type="body" idx="1"/>
          </p:nvPr>
        </p:nvSpPr>
        <p:spPr>
          <a:xfrm>
            <a:off x="685800" y="762000"/>
            <a:ext cx="7772400" cy="5334000"/>
          </a:xfrm>
        </p:spPr>
        <p:txBody>
          <a:bodyPr/>
          <a:lstStyle/>
          <a:p>
            <a:pPr eaLnBrk="1" hangingPunct="1">
              <a:lnSpc>
                <a:spcPct val="90000"/>
              </a:lnSpc>
              <a:buFontTx/>
              <a:buNone/>
            </a:pPr>
            <a:r>
              <a:rPr lang="en-US" sz="2800" dirty="0" smtClean="0"/>
              <a:t>	</a:t>
            </a:r>
          </a:p>
          <a:p>
            <a:pPr eaLnBrk="1" hangingPunct="1">
              <a:lnSpc>
                <a:spcPct val="90000"/>
              </a:lnSpc>
              <a:buFontTx/>
              <a:buNone/>
            </a:pPr>
            <a:r>
              <a:rPr lang="en-US" sz="2800" dirty="0" smtClean="0"/>
              <a:t>	(</a:t>
            </a:r>
            <a:r>
              <a:rPr lang="en-US" sz="2800" dirty="0"/>
              <a:t>B) circumstances that might modify, mollify, or completely remove the feeling of resentment:</a:t>
            </a:r>
          </a:p>
          <a:p>
            <a:pPr eaLnBrk="1" hangingPunct="1">
              <a:lnSpc>
                <a:spcPct val="90000"/>
              </a:lnSpc>
              <a:buFontTx/>
              <a:buNone/>
            </a:pPr>
            <a:endParaRPr lang="en-US" sz="2800" dirty="0"/>
          </a:p>
          <a:p>
            <a:pPr eaLnBrk="1" hangingPunct="1">
              <a:lnSpc>
                <a:spcPct val="90000"/>
              </a:lnSpc>
              <a:buFontTx/>
              <a:buNone/>
            </a:pPr>
            <a:r>
              <a:rPr lang="en-US" sz="2800" dirty="0" smtClean="0"/>
              <a:t>	- </a:t>
            </a:r>
            <a:r>
              <a:rPr lang="en-US" sz="2800" dirty="0"/>
              <a:t>‘He couldn’t help it’, ‘He didn’t know’, ‘He didn’t mean to</a:t>
            </a:r>
            <a:r>
              <a:rPr lang="en-US" sz="2800" dirty="0" smtClean="0"/>
              <a:t>’;</a:t>
            </a:r>
          </a:p>
          <a:p>
            <a:pPr eaLnBrk="1" hangingPunct="1">
              <a:lnSpc>
                <a:spcPct val="90000"/>
              </a:lnSpc>
              <a:buFontTx/>
              <a:buNone/>
            </a:pPr>
            <a:r>
              <a:rPr lang="en-US" sz="2800" dirty="0" smtClean="0"/>
              <a:t>	- </a:t>
            </a:r>
            <a:r>
              <a:rPr lang="en-US" sz="2800" dirty="0"/>
              <a:t>‘He wasn’t himself’, ‘He has been under very great strain recently</a:t>
            </a:r>
            <a:r>
              <a:rPr lang="en-US" sz="2800" dirty="0" smtClean="0"/>
              <a:t>’;</a:t>
            </a:r>
          </a:p>
          <a:p>
            <a:pPr eaLnBrk="1" hangingPunct="1">
              <a:lnSpc>
                <a:spcPct val="90000"/>
              </a:lnSpc>
              <a:buFontTx/>
              <a:buNone/>
            </a:pPr>
            <a:r>
              <a:rPr lang="en-US" sz="2800" dirty="0" smtClean="0"/>
              <a:t>	- </a:t>
            </a:r>
            <a:r>
              <a:rPr lang="en-US" sz="2800" dirty="0"/>
              <a:t>‘He’s only a child’, ‘</a:t>
            </a:r>
            <a:r>
              <a:rPr lang="en-US" sz="2800" dirty="0" smtClean="0"/>
              <a:t>He [suffers from schizophrenia]’</a:t>
            </a:r>
            <a:r>
              <a:rPr lang="en-US" sz="2800" dirty="0"/>
              <a:t>, ‘His mind has been systematically perverted’, ‘That’s purely compulsive </a:t>
            </a:r>
            <a:r>
              <a:rPr lang="en-US" sz="2800" dirty="0" err="1"/>
              <a:t>behaviour</a:t>
            </a:r>
            <a:r>
              <a:rPr lang="en-US" sz="2800" dirty="0"/>
              <a:t> on his part</a:t>
            </a:r>
            <a:r>
              <a:rPr lang="en-US" sz="2800" dirty="0" smtClean="0"/>
              <a:t>’;</a:t>
            </a:r>
            <a:endParaRPr lang="en-US" sz="2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25024"/>
            <a:ext cx="7380127" cy="5301140"/>
          </a:xfrm>
        </p:spPr>
        <p:txBody>
          <a:bodyPr>
            <a:normAutofit lnSpcReduction="10000"/>
          </a:bodyPr>
          <a:lstStyle/>
          <a:p>
            <a:pPr>
              <a:buNone/>
            </a:pPr>
            <a:r>
              <a:rPr lang="en-US" dirty="0" smtClean="0"/>
              <a:t>	Most people will say that </a:t>
            </a:r>
          </a:p>
          <a:p>
            <a:pPr>
              <a:buNone/>
            </a:pPr>
            <a:endParaRPr lang="en-US" dirty="0" smtClean="0"/>
          </a:p>
          <a:p>
            <a:pPr>
              <a:buNone/>
            </a:pPr>
            <a:r>
              <a:rPr lang="en-US" dirty="0" smtClean="0"/>
              <a:t>	we should </a:t>
            </a:r>
            <a:r>
              <a:rPr lang="en-US" u="sng" dirty="0" smtClean="0"/>
              <a:t>not</a:t>
            </a:r>
            <a:r>
              <a:rPr lang="en-US" dirty="0" smtClean="0"/>
              <a:t> hold Bob responsible for emptying the safe, </a:t>
            </a:r>
          </a:p>
          <a:p>
            <a:pPr>
              <a:buNone/>
            </a:pPr>
            <a:r>
              <a:rPr lang="en-US" dirty="0" smtClean="0"/>
              <a:t>			but</a:t>
            </a:r>
          </a:p>
          <a:p>
            <a:pPr>
              <a:buNone/>
            </a:pPr>
            <a:r>
              <a:rPr lang="en-US" dirty="0" smtClean="0"/>
              <a:t>	we </a:t>
            </a:r>
            <a:r>
              <a:rPr lang="en-US" u="sng" dirty="0" smtClean="0"/>
              <a:t>should</a:t>
            </a:r>
            <a:r>
              <a:rPr lang="en-US" dirty="0" smtClean="0"/>
              <a:t> hold Betty responsible for emptying the safe.</a:t>
            </a:r>
          </a:p>
          <a:p>
            <a:pPr>
              <a:buNone/>
            </a:pPr>
            <a:endParaRPr lang="en-US" dirty="0" smtClean="0"/>
          </a:p>
          <a:p>
            <a:pPr>
              <a:buNone/>
            </a:pPr>
            <a:r>
              <a:rPr lang="en-US" dirty="0" smtClean="0"/>
              <a:t>	Why do we assess the two cases in such different ways?</a:t>
            </a:r>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8674" name="Rectangle 3"/>
          <p:cNvSpPr>
            <a:spLocks noGrp="1" noChangeArrowheads="1"/>
          </p:cNvSpPr>
          <p:nvPr>
            <p:ph type="body" idx="1"/>
          </p:nvPr>
        </p:nvSpPr>
        <p:spPr>
          <a:xfrm>
            <a:off x="685800" y="228600"/>
            <a:ext cx="7772400" cy="5867400"/>
          </a:xfrm>
        </p:spPr>
        <p:txBody>
          <a:bodyPr/>
          <a:lstStyle/>
          <a:p>
            <a:pPr eaLnBrk="1" hangingPunct="1">
              <a:lnSpc>
                <a:spcPct val="90000"/>
              </a:lnSpc>
              <a:buFontTx/>
              <a:buNone/>
            </a:pPr>
            <a:r>
              <a:rPr lang="en-US" sz="2800" dirty="0" smtClean="0"/>
              <a:t>	</a:t>
            </a:r>
          </a:p>
          <a:p>
            <a:pPr eaLnBrk="1" hangingPunct="1">
              <a:lnSpc>
                <a:spcPct val="90000"/>
              </a:lnSpc>
              <a:buFontTx/>
              <a:buNone/>
            </a:pPr>
            <a:endParaRPr lang="en-US" sz="2800" dirty="0" smtClean="0"/>
          </a:p>
          <a:p>
            <a:pPr eaLnBrk="1" hangingPunct="1">
              <a:lnSpc>
                <a:spcPct val="90000"/>
              </a:lnSpc>
              <a:buFontTx/>
              <a:buNone/>
            </a:pPr>
            <a:r>
              <a:rPr lang="en-US" sz="2800" dirty="0" smtClean="0"/>
              <a:t>distinguish </a:t>
            </a:r>
            <a:r>
              <a:rPr lang="en-US" sz="2800" dirty="0"/>
              <a:t>between</a:t>
            </a:r>
          </a:p>
          <a:p>
            <a:pPr eaLnBrk="1" hangingPunct="1">
              <a:lnSpc>
                <a:spcPct val="90000"/>
              </a:lnSpc>
              <a:buFontTx/>
              <a:buNone/>
            </a:pPr>
            <a:r>
              <a:rPr lang="en-US" sz="2800" dirty="0"/>
              <a:t>	</a:t>
            </a:r>
          </a:p>
          <a:p>
            <a:pPr eaLnBrk="1" hangingPunct="1">
              <a:lnSpc>
                <a:spcPct val="90000"/>
              </a:lnSpc>
              <a:buFontTx/>
              <a:buNone/>
            </a:pPr>
            <a:endParaRPr lang="en-US" sz="2800" dirty="0"/>
          </a:p>
          <a:p>
            <a:pPr eaLnBrk="1" hangingPunct="1">
              <a:lnSpc>
                <a:spcPct val="90000"/>
              </a:lnSpc>
              <a:buFontTx/>
              <a:buNone/>
            </a:pPr>
            <a:r>
              <a:rPr lang="en-US" sz="2800" dirty="0"/>
              <a:t>	the </a:t>
            </a:r>
            <a:r>
              <a:rPr lang="en-US" sz="2800" u="sng" dirty="0"/>
              <a:t>participant attitude</a:t>
            </a:r>
            <a:r>
              <a:rPr lang="en-US" sz="2800" dirty="0"/>
              <a:t> - the attitude of involvement or participation in a human relationship</a:t>
            </a:r>
          </a:p>
          <a:p>
            <a:pPr eaLnBrk="1" hangingPunct="1">
              <a:lnSpc>
                <a:spcPct val="90000"/>
              </a:lnSpc>
              <a:buFontTx/>
              <a:buNone/>
            </a:pPr>
            <a:endParaRPr lang="en-US" sz="2800" dirty="0"/>
          </a:p>
          <a:p>
            <a:pPr eaLnBrk="1" hangingPunct="1">
              <a:lnSpc>
                <a:spcPct val="90000"/>
              </a:lnSpc>
              <a:buFontTx/>
              <a:buNone/>
            </a:pPr>
            <a:r>
              <a:rPr lang="en-US" sz="2800" dirty="0"/>
              <a:t>and </a:t>
            </a:r>
          </a:p>
          <a:p>
            <a:pPr eaLnBrk="1" hangingPunct="1">
              <a:lnSpc>
                <a:spcPct val="90000"/>
              </a:lnSpc>
              <a:buFontTx/>
              <a:buNone/>
            </a:pPr>
            <a:endParaRPr lang="en-US" sz="2800" dirty="0"/>
          </a:p>
          <a:p>
            <a:pPr eaLnBrk="1" hangingPunct="1">
              <a:lnSpc>
                <a:spcPct val="90000"/>
              </a:lnSpc>
              <a:buFontTx/>
              <a:buNone/>
            </a:pPr>
            <a:r>
              <a:rPr lang="en-US" sz="2800" dirty="0"/>
              <a:t> 	the </a:t>
            </a:r>
            <a:r>
              <a:rPr lang="en-US" sz="2800" u="sng" dirty="0"/>
              <a:t>objective attitude</a:t>
            </a:r>
            <a:r>
              <a:rPr lang="en-US" sz="2800" dirty="0"/>
              <a:t> </a:t>
            </a:r>
          </a:p>
          <a:p>
            <a:pPr eaLnBrk="1" hangingPunct="1">
              <a:lnSpc>
                <a:spcPct val="90000"/>
              </a:lnSpc>
              <a:buFontTx/>
              <a:buNone/>
            </a:pPr>
            <a:endParaRPr lang="en-US" sz="2800" dirty="0"/>
          </a:p>
          <a:p>
            <a:pPr eaLnBrk="1" hangingPunct="1">
              <a:lnSpc>
                <a:spcPct val="90000"/>
              </a:lnSpc>
              <a:buFontTx/>
              <a:buNone/>
            </a:pPr>
            <a:endParaRPr lang="en-US" sz="2800" dirty="0"/>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9698" name="Rectangle 3"/>
          <p:cNvSpPr>
            <a:spLocks noGrp="1" noChangeArrowheads="1"/>
          </p:cNvSpPr>
          <p:nvPr>
            <p:ph type="body" idx="1"/>
          </p:nvPr>
        </p:nvSpPr>
        <p:spPr>
          <a:xfrm>
            <a:off x="685800" y="1066800"/>
            <a:ext cx="7772400" cy="5029200"/>
          </a:xfrm>
        </p:spPr>
        <p:txBody>
          <a:bodyPr/>
          <a:lstStyle/>
          <a:p>
            <a:pPr eaLnBrk="1" hangingPunct="1">
              <a:buFontTx/>
              <a:buNone/>
            </a:pPr>
            <a:r>
              <a:rPr lang="en-US" dirty="0"/>
              <a:t>	The objective attitude does not and ‘cannot include the range of reactive feelings and attitudes which belong to involvement or participation with others in inter-personal human relationships; it cannot include resentment, gratitude, forgiveness, anger, or the sort of love which two adults can sometimes be said to feel</a:t>
            </a:r>
            <a:r>
              <a:rPr lang="en-US" dirty="0" smtClean="0"/>
              <a:t> […] </a:t>
            </a:r>
            <a:r>
              <a:rPr lang="en-US" dirty="0"/>
              <a:t>for each other’ (</a:t>
            </a:r>
            <a:r>
              <a:rPr lang="en-US" dirty="0" err="1"/>
              <a:t>Strawson</a:t>
            </a:r>
            <a:r>
              <a:rPr lang="en-US" dirty="0"/>
              <a:t> 79).</a:t>
            </a: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What does it </a:t>
            </a:r>
            <a:r>
              <a:rPr lang="en-US" u="sng" dirty="0" smtClean="0"/>
              <a:t>take</a:t>
            </a:r>
            <a:r>
              <a:rPr lang="en-US" dirty="0" smtClean="0"/>
              <a:t> for an agent to be morally responsible for a certain action?</a:t>
            </a:r>
          </a:p>
          <a:p>
            <a:pPr>
              <a:buNone/>
            </a:pPr>
            <a:endParaRPr lang="en-US" dirty="0"/>
          </a:p>
        </p:txBody>
      </p:sp>
    </p:spTree>
  </p:cSld>
  <p:clrMapOvr>
    <a:masterClrMapping/>
  </p:clrMapOvr>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buNone/>
            </a:pPr>
            <a:r>
              <a:rPr lang="en-US" dirty="0" smtClean="0"/>
              <a:t>Principle of Reactive Attitudes:</a:t>
            </a:r>
          </a:p>
          <a:p>
            <a:pPr>
              <a:buNone/>
            </a:pPr>
            <a:endParaRPr lang="en-US" dirty="0" smtClean="0"/>
          </a:p>
          <a:p>
            <a:pPr>
              <a:buNone/>
            </a:pPr>
            <a:r>
              <a:rPr lang="en-US" dirty="0" smtClean="0"/>
              <a:t>	In order for someone to be responsible for an action, it is necessary that, with respect to the relevant action, she is rightly treated as a normal participant in ordinary interpersonal relationships, relationships which are importantly characterized by reactive attitudes, and that the relevant action deserves a certain reactive attitude, such as praise or blame. 	</a:t>
            </a:r>
          </a:p>
          <a:p>
            <a:pPr>
              <a:buNone/>
            </a:pPr>
            <a:endParaRPr lang="en-US" dirty="0"/>
          </a:p>
        </p:txBody>
      </p:sp>
    </p:spTree>
  </p:cSld>
  <p:clrMapOvr>
    <a:masterClrMapping/>
  </p:clrMapOvr>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4545"/>
            <a:ext cx="8229600" cy="6100823"/>
          </a:xfrm>
        </p:spPr>
        <p:txBody>
          <a:bodyPr>
            <a:normAutofit/>
          </a:bodyPr>
          <a:lstStyle/>
          <a:p>
            <a:pPr>
              <a:buNone/>
            </a:pPr>
            <a:r>
              <a:rPr lang="en-US" dirty="0" smtClean="0"/>
              <a:t>	</a:t>
            </a:r>
          </a:p>
          <a:p>
            <a:pPr>
              <a:buNone/>
            </a:pPr>
            <a:r>
              <a:rPr lang="en-US" dirty="0" smtClean="0"/>
              <a:t>	</a:t>
            </a:r>
          </a:p>
          <a:p>
            <a:pPr>
              <a:buNone/>
            </a:pPr>
            <a:r>
              <a:rPr lang="en-US" dirty="0" smtClean="0"/>
              <a:t>	And indeed, the Principle of Reactive Attitudes seems plausible when we apply it to individual cases.</a:t>
            </a:r>
          </a:p>
          <a:p>
            <a:pPr>
              <a:buNone/>
            </a:pPr>
            <a:endParaRPr lang="en-US" dirty="0" smtClean="0"/>
          </a:p>
          <a:p>
            <a:pPr>
              <a:buNone/>
            </a:pPr>
            <a:r>
              <a:rPr lang="en-US" dirty="0" smtClean="0"/>
              <a:t>	For example, we can explain the difference between Bob’s and Betty’s case with its help.</a:t>
            </a:r>
          </a:p>
          <a:p>
            <a:pPr>
              <a:buNone/>
            </a:pPr>
            <a:endParaRPr lang="en-US" dirty="0" smtClean="0"/>
          </a:p>
          <a:p>
            <a:pPr>
              <a:buNone/>
            </a:pPr>
            <a:r>
              <a:rPr lang="en-US" dirty="0" smtClean="0"/>
              <a:t>	</a:t>
            </a:r>
          </a:p>
          <a:p>
            <a:pPr>
              <a:buNone/>
            </a:pPr>
            <a:endParaRPr lang="en-US" dirty="0" smtClean="0"/>
          </a:p>
          <a:p>
            <a:pPr>
              <a:buNone/>
            </a:pPr>
            <a:endParaRPr lang="en-US" dirty="0" smtClean="0"/>
          </a:p>
          <a:p>
            <a:pPr>
              <a:buNone/>
            </a:pPr>
            <a:endParaRPr lang="en-US" dirty="0" smtClean="0"/>
          </a:p>
          <a:p>
            <a:pPr>
              <a:buNone/>
            </a:pPr>
            <a:endParaRPr lang="en-US" dirty="0"/>
          </a:p>
        </p:txBody>
      </p:sp>
    </p:spTree>
  </p:cSld>
  <p:clrMapOvr>
    <a:masterClrMapping/>
  </p:clrMapOvr>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3941" y="466790"/>
            <a:ext cx="8382859" cy="6209379"/>
          </a:xfrm>
        </p:spPr>
        <p:txBody>
          <a:bodyPr>
            <a:normAutofit fontScale="92500" lnSpcReduction="10000"/>
          </a:bodyPr>
          <a:lstStyle/>
          <a:p>
            <a:pPr>
              <a:buNone/>
            </a:pPr>
            <a:r>
              <a:rPr lang="en-US" dirty="0" smtClean="0"/>
              <a:t>	We </a:t>
            </a:r>
            <a:r>
              <a:rPr lang="en-US" u="sng" dirty="0" smtClean="0"/>
              <a:t>excuse</a:t>
            </a:r>
            <a:r>
              <a:rPr lang="en-US" dirty="0" smtClean="0"/>
              <a:t> Bob in the situation as described earlier, and so we do </a:t>
            </a:r>
            <a:r>
              <a:rPr lang="en-US" u="sng" dirty="0" smtClean="0"/>
              <a:t>not</a:t>
            </a:r>
            <a:r>
              <a:rPr lang="en-US" dirty="0" smtClean="0"/>
              <a:t> treat Bob as a normal participant in ordinary interpersonal relationships in that particular situation; indeed, we would probably all agree that ‘he couldn’t help it’ because he was threatened by the bank robber and was in fear of his life, and this in turn ‘mollifies’ our ordinary reactive attitude of blame towards him: We don’t blame him, because the circumstances in the relevant situation were completely out of the ordinary. </a:t>
            </a:r>
          </a:p>
          <a:p>
            <a:pPr>
              <a:buNone/>
            </a:pPr>
            <a:r>
              <a:rPr lang="en-US" dirty="0" smtClean="0"/>
              <a:t>	Thus, according to the Principle of Reactive Attitudes, we should not hold him morally responsible for emptying the safe, either.</a:t>
            </a:r>
          </a:p>
          <a:p>
            <a:pPr>
              <a:buNone/>
            </a:pPr>
            <a:endParaRPr lang="en-US" dirty="0" smtClean="0"/>
          </a:p>
          <a:p>
            <a:pPr>
              <a:buNone/>
            </a:pPr>
            <a:endParaRPr lang="en-US" dirty="0"/>
          </a:p>
        </p:txBody>
      </p:sp>
    </p:spTree>
  </p:cSld>
  <p:clrMapOvr>
    <a:masterClrMapping/>
  </p:clrMapOvr>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3900"/>
            <a:ext cx="8229600" cy="5442263"/>
          </a:xfrm>
        </p:spPr>
        <p:txBody>
          <a:bodyPr>
            <a:normAutofit fontScale="92500" lnSpcReduction="10000"/>
          </a:bodyPr>
          <a:lstStyle/>
          <a:p>
            <a:pPr>
              <a:buNone/>
            </a:pPr>
            <a:r>
              <a:rPr lang="en-US" dirty="0" smtClean="0"/>
              <a:t>	</a:t>
            </a:r>
          </a:p>
          <a:p>
            <a:pPr>
              <a:buNone/>
            </a:pPr>
            <a:endParaRPr lang="en-US" dirty="0" smtClean="0"/>
          </a:p>
          <a:p>
            <a:pPr>
              <a:buNone/>
            </a:pPr>
            <a:r>
              <a:rPr lang="en-US" dirty="0" smtClean="0"/>
              <a:t>	By contrast, we certainly do, and should, treat Betty as a normal participant in ordinary interpersonal relationships – indeed, we </a:t>
            </a:r>
            <a:r>
              <a:rPr lang="en-US" u="sng" dirty="0" smtClean="0"/>
              <a:t>blame</a:t>
            </a:r>
            <a:r>
              <a:rPr lang="en-US" dirty="0" smtClean="0"/>
              <a:t> her for what she has done; as she is rightly treated as a normal participant in our ordinary interpersonal relationships, we can also hold her </a:t>
            </a:r>
            <a:r>
              <a:rPr lang="en-US" u="sng" dirty="0" smtClean="0"/>
              <a:t>morally responsible</a:t>
            </a:r>
            <a:r>
              <a:rPr lang="en-US" dirty="0" smtClean="0"/>
              <a:t> for emptying the safe.</a:t>
            </a:r>
          </a:p>
          <a:p>
            <a:pPr>
              <a:buNone/>
            </a:pPr>
            <a:endParaRPr lang="en-US" dirty="0" smtClean="0"/>
          </a:p>
          <a:p>
            <a:pPr>
              <a:buNone/>
            </a:pPr>
            <a:r>
              <a:rPr lang="en-US" dirty="0" smtClean="0"/>
              <a:t>	</a:t>
            </a:r>
            <a:endParaRPr lang="en-US" dirty="0"/>
          </a:p>
        </p:txBody>
      </p:sp>
    </p:spTree>
  </p:cSld>
  <p:clrMapOvr>
    <a:masterClrMapping/>
  </p:clrMapOvr>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81602"/>
            <a:ext cx="8229600" cy="5355418"/>
          </a:xfrm>
        </p:spPr>
        <p:txBody>
          <a:bodyPr>
            <a:normAutofit fontScale="92500"/>
          </a:bodyPr>
          <a:lstStyle/>
          <a:p>
            <a:pPr>
              <a:buNone/>
            </a:pPr>
            <a:r>
              <a:rPr lang="en-US" dirty="0" smtClean="0"/>
              <a:t>	So the Principle of Reactive Attitudes seems rather plausible:</a:t>
            </a:r>
          </a:p>
          <a:p>
            <a:pPr>
              <a:buNone/>
            </a:pPr>
            <a:r>
              <a:rPr lang="en-US" dirty="0" smtClean="0"/>
              <a:t>	</a:t>
            </a:r>
          </a:p>
          <a:p>
            <a:pPr>
              <a:buNone/>
            </a:pPr>
            <a:r>
              <a:rPr lang="en-US" dirty="0" smtClean="0"/>
              <a:t>	In order for someone to be responsible for an action, it is necessary that, with respect to the relevant action, she is rightly treated as a normal participant in ordinary interpersonal relationships, relationships which are importantly characterized by reactive attitudes, and that the relevant action deserves a certain reactive attitude, such as praise or blame. </a:t>
            </a:r>
            <a:endParaRPr lang="en-US" dirty="0"/>
          </a:p>
        </p:txBody>
      </p:sp>
    </p:spTree>
  </p:cSld>
  <p:clrMapOvr>
    <a:masterClrMapping/>
  </p:clrMapOvr>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2770" name="Rectangle 3"/>
          <p:cNvSpPr>
            <a:spLocks noGrp="1" noChangeArrowheads="1"/>
          </p:cNvSpPr>
          <p:nvPr>
            <p:ph type="body" idx="1"/>
          </p:nvPr>
        </p:nvSpPr>
        <p:spPr>
          <a:xfrm>
            <a:off x="685800" y="381000"/>
            <a:ext cx="7772400" cy="5715000"/>
          </a:xfrm>
        </p:spPr>
        <p:txBody>
          <a:bodyPr/>
          <a:lstStyle/>
          <a:p>
            <a:pPr eaLnBrk="1" hangingPunct="1">
              <a:lnSpc>
                <a:spcPct val="90000"/>
              </a:lnSpc>
              <a:buFontTx/>
              <a:buNone/>
            </a:pPr>
            <a:endParaRPr lang="en-US" dirty="0"/>
          </a:p>
          <a:p>
            <a:pPr eaLnBrk="1" hangingPunct="1">
              <a:lnSpc>
                <a:spcPct val="90000"/>
              </a:lnSpc>
              <a:buFontTx/>
              <a:buNone/>
            </a:pPr>
            <a:r>
              <a:rPr lang="en-US" dirty="0" smtClean="0"/>
              <a:t>	</a:t>
            </a:r>
          </a:p>
          <a:p>
            <a:pPr eaLnBrk="1" hangingPunct="1">
              <a:lnSpc>
                <a:spcPct val="90000"/>
              </a:lnSpc>
              <a:buFontTx/>
              <a:buNone/>
            </a:pPr>
            <a:endParaRPr lang="en-US" dirty="0" smtClean="0"/>
          </a:p>
          <a:p>
            <a:pPr eaLnBrk="1" hangingPunct="1">
              <a:lnSpc>
                <a:spcPct val="90000"/>
              </a:lnSpc>
              <a:buFontTx/>
              <a:buNone/>
            </a:pPr>
            <a:r>
              <a:rPr lang="en-US" dirty="0" smtClean="0"/>
              <a:t>But then, </a:t>
            </a:r>
            <a:r>
              <a:rPr lang="en-US" dirty="0"/>
              <a:t>what if determinism was true?</a:t>
            </a:r>
          </a:p>
          <a:p>
            <a:pPr eaLnBrk="1" hangingPunct="1">
              <a:lnSpc>
                <a:spcPct val="90000"/>
              </a:lnSpc>
              <a:buFontTx/>
              <a:buNone/>
            </a:pPr>
            <a:endParaRPr lang="en-US" dirty="0"/>
          </a:p>
          <a:p>
            <a:pPr eaLnBrk="1" hangingPunct="1">
              <a:lnSpc>
                <a:spcPct val="90000"/>
              </a:lnSpc>
              <a:buFontTx/>
              <a:buNone/>
            </a:pPr>
            <a:r>
              <a:rPr lang="en-US" dirty="0" smtClean="0"/>
              <a:t>	</a:t>
            </a:r>
            <a:endParaRPr lang="en-US"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69090"/>
            <a:ext cx="7966298" cy="5757074"/>
          </a:xfrm>
        </p:spPr>
        <p:txBody>
          <a:bodyPr>
            <a:normAutofit lnSpcReduction="10000"/>
          </a:bodyPr>
          <a:lstStyle/>
          <a:p>
            <a:pPr>
              <a:lnSpc>
                <a:spcPct val="90000"/>
              </a:lnSpc>
              <a:buNone/>
            </a:pPr>
            <a:r>
              <a:rPr lang="en-US" dirty="0" smtClean="0"/>
              <a:t>	Would it be </a:t>
            </a:r>
            <a:r>
              <a:rPr lang="en-US" u="sng" dirty="0" smtClean="0"/>
              <a:t>appropriate</a:t>
            </a:r>
            <a:r>
              <a:rPr lang="en-US" dirty="0" smtClean="0"/>
              <a:t> for us to take up participant reactive attitudes towards each other if determinism was true? </a:t>
            </a:r>
          </a:p>
          <a:p>
            <a:pPr>
              <a:lnSpc>
                <a:spcPct val="90000"/>
              </a:lnSpc>
              <a:buNone/>
            </a:pPr>
            <a:r>
              <a:rPr lang="en-US" dirty="0" smtClean="0"/>
              <a:t>	</a:t>
            </a:r>
          </a:p>
          <a:p>
            <a:pPr>
              <a:lnSpc>
                <a:spcPct val="90000"/>
              </a:lnSpc>
              <a:buNone/>
            </a:pPr>
            <a:r>
              <a:rPr lang="en-US" dirty="0" smtClean="0"/>
              <a:t>	Or shouldn’t we rather, if determinism was true, </a:t>
            </a:r>
            <a:r>
              <a:rPr lang="en-US" u="sng" dirty="0" smtClean="0"/>
              <a:t>give up</a:t>
            </a:r>
            <a:r>
              <a:rPr lang="en-US" dirty="0" smtClean="0"/>
              <a:t> on participant reactive attitudes completely, and take up an objective attitude towards each other throughout?</a:t>
            </a:r>
          </a:p>
          <a:p>
            <a:pPr>
              <a:lnSpc>
                <a:spcPct val="90000"/>
              </a:lnSpc>
              <a:buNone/>
            </a:pPr>
            <a:r>
              <a:rPr lang="en-US" dirty="0" smtClean="0"/>
              <a:t>	</a:t>
            </a:r>
          </a:p>
          <a:p>
            <a:pPr>
              <a:lnSpc>
                <a:spcPct val="90000"/>
              </a:lnSpc>
              <a:buNone/>
            </a:pPr>
            <a:r>
              <a:rPr lang="en-US" dirty="0" smtClean="0"/>
              <a:t>	E.g.: Should we continue to blame someone for a certain action if what they did was fully determined by how things were before together with the laws of nature?</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57590"/>
            <a:ext cx="8229600" cy="5558046"/>
          </a:xfrm>
        </p:spPr>
        <p:txBody>
          <a:bodyPr>
            <a:normAutofit/>
          </a:bodyPr>
          <a:lstStyle/>
          <a:p>
            <a:pPr>
              <a:buNone/>
            </a:pPr>
            <a:r>
              <a:rPr lang="en-US" dirty="0" smtClean="0"/>
              <a:t>	</a:t>
            </a:r>
          </a:p>
          <a:p>
            <a:pPr>
              <a:buNone/>
            </a:pPr>
            <a:endParaRPr lang="en-US" dirty="0" smtClean="0"/>
          </a:p>
          <a:p>
            <a:pPr>
              <a:buNone/>
            </a:pPr>
            <a:r>
              <a:rPr lang="en-US" dirty="0" smtClean="0"/>
              <a:t>	Bob and Betty engage in the same kind of action – namely, the action of emptying the safe.</a:t>
            </a:r>
          </a:p>
          <a:p>
            <a:pPr>
              <a:buNone/>
            </a:pPr>
            <a:endParaRPr lang="en-US" dirty="0" smtClean="0"/>
          </a:p>
          <a:p>
            <a:pPr>
              <a:buNone/>
            </a:pPr>
            <a:r>
              <a:rPr lang="en-US" dirty="0" smtClean="0"/>
              <a:t>	What exactly justifies our different assessment of the two actions?</a:t>
            </a:r>
          </a:p>
          <a:p>
            <a:pPr>
              <a:buNone/>
            </a:pPr>
            <a:r>
              <a:rPr lang="en-US" dirty="0" smtClean="0"/>
              <a:t>	</a:t>
            </a:r>
          </a:p>
          <a:p>
            <a:pPr>
              <a:buNone/>
            </a:pPr>
            <a:r>
              <a:rPr lang="en-US" dirty="0" smtClean="0"/>
              <a:t>	</a:t>
            </a:r>
            <a:endParaRPr lang="en-US" dirty="0"/>
          </a:p>
        </p:txBody>
      </p:sp>
    </p:spTree>
  </p:cSld>
  <p:clrMapOvr>
    <a:masterClrMapping/>
  </p:clrMapOvr>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4" name="Rectangle 3"/>
          <p:cNvSpPr>
            <a:spLocks noGrp="1" noChangeArrowheads="1"/>
          </p:cNvSpPr>
          <p:nvPr>
            <p:ph type="body" idx="1"/>
          </p:nvPr>
        </p:nvSpPr>
        <p:spPr>
          <a:xfrm>
            <a:off x="685800" y="152400"/>
            <a:ext cx="7772400" cy="6553200"/>
          </a:xfrm>
        </p:spPr>
        <p:txBody>
          <a:bodyPr/>
          <a:lstStyle/>
          <a:p>
            <a:pPr eaLnBrk="1" hangingPunct="1">
              <a:lnSpc>
                <a:spcPct val="90000"/>
              </a:lnSpc>
              <a:buFontTx/>
              <a:buNone/>
            </a:pPr>
            <a:r>
              <a:rPr lang="en-US" sz="2800" dirty="0" err="1" smtClean="0"/>
              <a:t>Strawson’s</a:t>
            </a:r>
            <a:r>
              <a:rPr lang="en-US" sz="2800" dirty="0" smtClean="0"/>
              <a:t> response:</a:t>
            </a:r>
            <a:endParaRPr lang="en-US" sz="2800" dirty="0"/>
          </a:p>
          <a:p>
            <a:pPr eaLnBrk="1" hangingPunct="1">
              <a:lnSpc>
                <a:spcPct val="90000"/>
              </a:lnSpc>
              <a:buFontTx/>
              <a:buNone/>
            </a:pPr>
            <a:r>
              <a:rPr lang="en-US" sz="2800" dirty="0"/>
              <a:t>	</a:t>
            </a:r>
          </a:p>
          <a:p>
            <a:pPr eaLnBrk="1" hangingPunct="1">
              <a:lnSpc>
                <a:spcPct val="90000"/>
              </a:lnSpc>
              <a:buFontTx/>
              <a:buNone/>
            </a:pPr>
            <a:r>
              <a:rPr lang="en-US" sz="2800" dirty="0" smtClean="0"/>
              <a:t>	‘The </a:t>
            </a:r>
            <a:r>
              <a:rPr lang="en-US" sz="2800" dirty="0"/>
              <a:t>human commitment to participation in ordinary inter-personal relationships is, I think, too thoroughgoing and deeply rooted for us to take seriously the thought that a general theoretical conviction</a:t>
            </a:r>
            <a:r>
              <a:rPr lang="en-US" sz="2800" dirty="0" smtClean="0"/>
              <a:t> [such as the conviction that determinism is true] might </a:t>
            </a:r>
            <a:r>
              <a:rPr lang="en-US" sz="2800" dirty="0"/>
              <a:t>so change our world that, in it, there were no longer any such things as inter-personal relationships as we normally understand them; and being involved in inter-personal relationships as we normally understand them precisely is being exposed to the range of reactive attitudes and feelings that is in question’ (</a:t>
            </a:r>
            <a:r>
              <a:rPr lang="en-US" sz="2800" dirty="0" err="1"/>
              <a:t>Strawson</a:t>
            </a:r>
            <a:r>
              <a:rPr lang="en-US" sz="2800" dirty="0"/>
              <a:t> 81).</a:t>
            </a: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buNone/>
            </a:pPr>
            <a:r>
              <a:rPr lang="en-US" dirty="0" smtClean="0"/>
              <a:t>i.e.:</a:t>
            </a:r>
          </a:p>
          <a:p>
            <a:pPr>
              <a:buNone/>
            </a:pPr>
            <a:endParaRPr lang="en-US" dirty="0" smtClean="0"/>
          </a:p>
          <a:p>
            <a:pPr>
              <a:buNone/>
            </a:pPr>
            <a:r>
              <a:rPr lang="en-US" dirty="0" smtClean="0"/>
              <a:t>	It is part of our </a:t>
            </a:r>
            <a:r>
              <a:rPr lang="en-US" u="sng" dirty="0" smtClean="0"/>
              <a:t>human nature</a:t>
            </a:r>
            <a:r>
              <a:rPr lang="en-US" dirty="0" smtClean="0"/>
              <a:t> that we stand to each other in interpersonal relationships of which the reactive attitudes are an important part, and we couldn’t simply give up on those ways of relating to each other because there was good reason to believe that determinism is true.</a:t>
            </a:r>
            <a:endParaRPr lang="en-US" u="sng" dirty="0"/>
          </a:p>
        </p:txBody>
      </p:sp>
    </p:spTree>
  </p:cSld>
  <p:clrMapOvr>
    <a:masterClrMapping/>
  </p:clrMapOvr>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457200" y="879300"/>
            <a:ext cx="8229600" cy="5246863"/>
          </a:xfrm>
        </p:spPr>
        <p:txBody>
          <a:bodyPr>
            <a:normAutofit lnSpcReduction="10000"/>
          </a:bodyPr>
          <a:lstStyle/>
          <a:p>
            <a:pPr eaLnBrk="1" hangingPunct="1">
              <a:buFontTx/>
              <a:buNone/>
            </a:pPr>
            <a:r>
              <a:rPr lang="en-US" dirty="0" smtClean="0"/>
              <a:t>	</a:t>
            </a:r>
          </a:p>
          <a:p>
            <a:pPr eaLnBrk="1" hangingPunct="1">
              <a:buFontTx/>
              <a:buNone/>
            </a:pPr>
            <a:r>
              <a:rPr lang="en-US" dirty="0" smtClean="0"/>
              <a:t>	</a:t>
            </a:r>
          </a:p>
          <a:p>
            <a:pPr eaLnBrk="1" hangingPunct="1">
              <a:buFontTx/>
              <a:buNone/>
            </a:pPr>
            <a:r>
              <a:rPr lang="en-US" dirty="0" smtClean="0"/>
              <a:t>	Given who we are (namely: </a:t>
            </a:r>
            <a:r>
              <a:rPr lang="en-US" u="sng" dirty="0" smtClean="0"/>
              <a:t>human beings</a:t>
            </a:r>
            <a:r>
              <a:rPr lang="en-US" dirty="0" smtClean="0"/>
              <a:t>), we simply </a:t>
            </a:r>
            <a:r>
              <a:rPr lang="en-US" u="sng" dirty="0" smtClean="0"/>
              <a:t>would not be able</a:t>
            </a:r>
            <a:r>
              <a:rPr lang="en-US" dirty="0" smtClean="0"/>
              <a:t> to live our lives in a context in which we only related to each other in an ‘objective way’, even if we had some theoretical reason to do so.</a:t>
            </a:r>
          </a:p>
          <a:p>
            <a:pPr eaLnBrk="1" hangingPunct="1">
              <a:buFontTx/>
              <a:buNone/>
            </a:pPr>
            <a:endParaRPr lang="en-US" dirty="0" smtClean="0"/>
          </a:p>
          <a:p>
            <a:pPr eaLnBrk="1" hangingPunct="1">
              <a:buFontTx/>
              <a:buNone/>
            </a:pPr>
            <a:endParaRPr lang="en-US" dirty="0" smtClean="0"/>
          </a:p>
          <a:p>
            <a:pPr eaLnBrk="1" hangingPunct="1">
              <a:buFontTx/>
              <a:buNone/>
            </a:pPr>
            <a:r>
              <a:rPr lang="en-US" dirty="0" smtClean="0"/>
              <a:t>	</a:t>
            </a:r>
            <a:endParaRPr lang="en-US"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03312"/>
            <a:ext cx="8229600" cy="5322852"/>
          </a:xfrm>
        </p:spPr>
        <p:txBody>
          <a:bodyPr>
            <a:normAutofit fontScale="92500" lnSpcReduction="10000"/>
          </a:bodyPr>
          <a:lstStyle/>
          <a:p>
            <a:pPr>
              <a:buNone/>
            </a:pPr>
            <a:r>
              <a:rPr lang="en-US" dirty="0" smtClean="0"/>
              <a:t>Thus,	</a:t>
            </a:r>
          </a:p>
          <a:p>
            <a:pPr>
              <a:buNone/>
            </a:pPr>
            <a:endParaRPr lang="en-US" dirty="0" smtClean="0"/>
          </a:p>
          <a:p>
            <a:pPr>
              <a:buNone/>
            </a:pPr>
            <a:r>
              <a:rPr lang="en-US" dirty="0" smtClean="0"/>
              <a:t>	even if determinism was true, it would </a:t>
            </a:r>
            <a:r>
              <a:rPr lang="en-US" u="sng" dirty="0" smtClean="0"/>
              <a:t>not be ‘appropriate’</a:t>
            </a:r>
            <a:r>
              <a:rPr lang="en-US" dirty="0" smtClean="0"/>
              <a:t> for us to give up on participant reactive attitudes because this is something human beings simply </a:t>
            </a:r>
            <a:r>
              <a:rPr lang="en-US" u="sng" dirty="0" smtClean="0"/>
              <a:t>could not do</a:t>
            </a:r>
            <a:r>
              <a:rPr lang="en-US" dirty="0" smtClean="0"/>
              <a:t>. </a:t>
            </a:r>
          </a:p>
          <a:p>
            <a:pPr>
              <a:buNone/>
            </a:pPr>
            <a:r>
              <a:rPr lang="en-US" dirty="0" smtClean="0"/>
              <a:t> </a:t>
            </a:r>
          </a:p>
          <a:p>
            <a:pPr>
              <a:buNone/>
            </a:pPr>
            <a:r>
              <a:rPr lang="en-US" dirty="0" smtClean="0"/>
              <a:t>	So, even if determinism was true, we </a:t>
            </a:r>
            <a:r>
              <a:rPr lang="en-US" u="sng" dirty="0" smtClean="0"/>
              <a:t>shouldn’t</a:t>
            </a:r>
            <a:r>
              <a:rPr lang="en-US" dirty="0" smtClean="0"/>
              <a:t> give up on participant reactive attitudes, because as human beings we simply </a:t>
            </a:r>
            <a:r>
              <a:rPr lang="en-US" u="sng" dirty="0" smtClean="0"/>
              <a:t>couldn’t</a:t>
            </a:r>
            <a:r>
              <a:rPr lang="en-US" dirty="0" smtClean="0"/>
              <a:t> give up on participant reactive attitudes.</a:t>
            </a:r>
          </a:p>
        </p:txBody>
      </p:sp>
    </p:spTree>
  </p:cSld>
  <p:clrMapOvr>
    <a:masterClrMapping/>
  </p:clrMapOvr>
</p:sld>
</file>

<file path=ppt/slides/slide6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97056"/>
            <a:ext cx="8229600" cy="5529107"/>
          </a:xfrm>
        </p:spPr>
        <p:txBody>
          <a:bodyPr>
            <a:normAutofit fontScale="92500" lnSpcReduction="10000"/>
          </a:bodyPr>
          <a:lstStyle/>
          <a:p>
            <a:pPr>
              <a:buNone/>
            </a:pPr>
            <a:r>
              <a:rPr lang="en-US" dirty="0" smtClean="0"/>
              <a:t>	Thus, even if Determinism is true, we can continue to account for responsibility with the help of the Principle of Reactive Attitudes:</a:t>
            </a:r>
          </a:p>
          <a:p>
            <a:pPr>
              <a:buNone/>
            </a:pPr>
            <a:r>
              <a:rPr lang="en-US" dirty="0" smtClean="0"/>
              <a:t>	</a:t>
            </a:r>
          </a:p>
          <a:p>
            <a:pPr>
              <a:buNone/>
            </a:pPr>
            <a:r>
              <a:rPr lang="en-US" dirty="0" smtClean="0"/>
              <a:t>	In order for someone to be responsible for an action, it is necessary that, with respect to the relevant action, she is rightly treated as a normal participant in ordinary interpersonal relationships, relationships which are importantly characterized by reactive attitudes, and that the relevant action deserves a certain reactive attitude, such as praise or blame</a:t>
            </a:r>
            <a:r>
              <a:rPr lang="en-US" smtClean="0"/>
              <a:t>. </a:t>
            </a:r>
          </a:p>
        </p:txBody>
      </p:sp>
    </p:spTree>
  </p:cSld>
  <p:clrMapOvr>
    <a:masterClrMapping/>
  </p:clrMapOvr>
</p:sld>
</file>

<file path=ppt/slides/slide6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10212"/>
            <a:ext cx="8229600" cy="5615952"/>
          </a:xfrm>
        </p:spPr>
        <p:txBody>
          <a:bodyPr>
            <a:normAutofit fontScale="85000" lnSpcReduction="10000"/>
          </a:bodyPr>
          <a:lstStyle/>
          <a:p>
            <a:pPr>
              <a:buNone/>
            </a:pPr>
            <a:r>
              <a:rPr lang="en-US" dirty="0" smtClean="0"/>
              <a:t>References:</a:t>
            </a:r>
          </a:p>
          <a:p>
            <a:pPr>
              <a:buNone/>
            </a:pPr>
            <a:endParaRPr lang="en-US" dirty="0" smtClean="0"/>
          </a:p>
          <a:p>
            <a:pPr>
              <a:buNone/>
            </a:pPr>
            <a:r>
              <a:rPr lang="en-US" dirty="0" smtClean="0"/>
              <a:t>	- Frankfurt, H. (2003): ‘Alternate Possibilities and Moral Responsibility’, in: Watson, G. (ed.), </a:t>
            </a:r>
            <a:r>
              <a:rPr lang="en-US" i="1" dirty="0" smtClean="0"/>
              <a:t>Free Will</a:t>
            </a:r>
            <a:r>
              <a:rPr lang="en-US" dirty="0" smtClean="0"/>
              <a:t>, second edition, Oxford University Press 2003</a:t>
            </a:r>
          </a:p>
          <a:p>
            <a:pPr>
              <a:buNone/>
            </a:pPr>
            <a:endParaRPr lang="en-US" dirty="0" smtClean="0"/>
          </a:p>
          <a:p>
            <a:pPr>
              <a:buNone/>
            </a:pPr>
            <a:r>
              <a:rPr lang="en-US" dirty="0" smtClean="0"/>
              <a:t>	- </a:t>
            </a:r>
            <a:r>
              <a:rPr lang="en-US" dirty="0" err="1" smtClean="0"/>
              <a:t>Strawson</a:t>
            </a:r>
            <a:r>
              <a:rPr lang="en-US" dirty="0" smtClean="0"/>
              <a:t>, P. (2003): ‘Freedom and Resentment’, in: Watson, G. (ed.), </a:t>
            </a:r>
            <a:r>
              <a:rPr lang="en-US" i="1" dirty="0" smtClean="0"/>
              <a:t>Free Will</a:t>
            </a:r>
            <a:r>
              <a:rPr lang="en-US" dirty="0" smtClean="0"/>
              <a:t>, second edition, Oxford University Press 2003</a:t>
            </a:r>
          </a:p>
          <a:p>
            <a:pPr>
              <a:buNone/>
            </a:pPr>
            <a:r>
              <a:rPr lang="en-US" dirty="0" smtClean="0"/>
              <a:t> </a:t>
            </a:r>
          </a:p>
          <a:p>
            <a:pPr>
              <a:buNone/>
            </a:pPr>
            <a:r>
              <a:rPr lang="en-US" dirty="0" smtClean="0"/>
              <a:t>	- Watson, G. (2003): ‘Introduction’, in: Watson, G. (ed.), </a:t>
            </a:r>
            <a:r>
              <a:rPr lang="en-US" i="1" dirty="0" smtClean="0"/>
              <a:t>Free Will</a:t>
            </a:r>
            <a:r>
              <a:rPr lang="en-US" dirty="0" smtClean="0"/>
              <a:t>, second edition, Oxford University Press 2003</a:t>
            </a:r>
          </a:p>
          <a:p>
            <a:pPr>
              <a:buNone/>
            </a:pPr>
            <a:r>
              <a:rPr lang="en-US" dirty="0" smtClean="0"/>
              <a:t> </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3086" y="640478"/>
            <a:ext cx="8393714" cy="5883714"/>
          </a:xfrm>
        </p:spPr>
        <p:txBody>
          <a:bodyPr>
            <a:normAutofit fontScale="92500"/>
          </a:bodyPr>
          <a:lstStyle/>
          <a:p>
            <a:pPr>
              <a:buNone/>
            </a:pPr>
            <a:r>
              <a:rPr lang="en-US" dirty="0" smtClean="0"/>
              <a:t>	</a:t>
            </a:r>
          </a:p>
          <a:p>
            <a:pPr>
              <a:buNone/>
            </a:pPr>
            <a:r>
              <a:rPr lang="en-US" dirty="0" smtClean="0"/>
              <a:t>	</a:t>
            </a:r>
          </a:p>
          <a:p>
            <a:pPr>
              <a:buNone/>
            </a:pPr>
            <a:r>
              <a:rPr lang="en-US" dirty="0" smtClean="0"/>
              <a:t>	Bob engages in the relevant action </a:t>
            </a:r>
            <a:r>
              <a:rPr lang="en-US" u="sng" dirty="0" smtClean="0"/>
              <a:t>under extreme duress</a:t>
            </a:r>
            <a:r>
              <a:rPr lang="en-US" dirty="0" smtClean="0"/>
              <a:t> – after all, the bank robber threatens to kill him if he doesn’t empty the safe –,</a:t>
            </a:r>
          </a:p>
          <a:p>
            <a:pPr>
              <a:buNone/>
            </a:pPr>
            <a:endParaRPr lang="en-US" dirty="0" smtClean="0"/>
          </a:p>
          <a:p>
            <a:pPr>
              <a:buNone/>
            </a:pPr>
            <a:r>
              <a:rPr lang="en-US" dirty="0" smtClean="0"/>
              <a:t>	so it really is </a:t>
            </a:r>
            <a:r>
              <a:rPr lang="en-US" u="sng" dirty="0" smtClean="0"/>
              <a:t>not up to him</a:t>
            </a:r>
            <a:r>
              <a:rPr lang="en-US" dirty="0" smtClean="0"/>
              <a:t> whether or not to empty the safe; he </a:t>
            </a:r>
            <a:r>
              <a:rPr lang="en-US" u="sng" dirty="0" smtClean="0"/>
              <a:t>could not have done otherwise</a:t>
            </a:r>
            <a:r>
              <a:rPr lang="en-US" dirty="0" smtClean="0"/>
              <a:t>.</a:t>
            </a:r>
          </a:p>
          <a:p>
            <a:pPr>
              <a:buNone/>
            </a:pPr>
            <a:endParaRPr lang="en-US" dirty="0" smtClean="0"/>
          </a:p>
          <a:p>
            <a:pPr>
              <a:buNone/>
            </a:pPr>
            <a:r>
              <a:rPr lang="en-US" dirty="0" smtClean="0"/>
              <a:t>	</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8712"/>
            <a:ext cx="8229600" cy="5127451"/>
          </a:xfrm>
        </p:spPr>
        <p:txBody>
          <a:bodyPr/>
          <a:lstStyle/>
          <a:p>
            <a:pPr>
              <a:buNone/>
            </a:pPr>
            <a:r>
              <a:rPr lang="en-US" dirty="0" smtClean="0"/>
              <a:t>	Betty engages in the relevant action by her own free will – she has meticulously planned her escape, and eventually she puts her plan into action,</a:t>
            </a:r>
          </a:p>
          <a:p>
            <a:pPr>
              <a:buNone/>
            </a:pPr>
            <a:endParaRPr lang="en-US" dirty="0" smtClean="0"/>
          </a:p>
          <a:p>
            <a:pPr>
              <a:buNone/>
            </a:pPr>
            <a:r>
              <a:rPr lang="en-US" dirty="0" smtClean="0"/>
              <a:t>	so it </a:t>
            </a:r>
            <a:r>
              <a:rPr lang="en-US" u="sng" dirty="0" smtClean="0"/>
              <a:t>is</a:t>
            </a:r>
            <a:r>
              <a:rPr lang="en-US" dirty="0" smtClean="0"/>
              <a:t> up to her whether or not to empty the safe, and she </a:t>
            </a:r>
            <a:r>
              <a:rPr lang="en-US" u="sng" dirty="0" smtClean="0"/>
              <a:t>could</a:t>
            </a:r>
            <a:r>
              <a:rPr lang="en-US" dirty="0" smtClean="0"/>
              <a:t> have done otherwise – that is, she could have refrained from emptying the safe. </a:t>
            </a:r>
          </a:p>
          <a:p>
            <a:pPr>
              <a:buNone/>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dirty="0" smtClean="0"/>
              <a:t>	More generally, we might therefore conclude that</a:t>
            </a:r>
          </a:p>
          <a:p>
            <a:pPr>
              <a:buNone/>
            </a:pPr>
            <a:endParaRPr lang="en-US" dirty="0" smtClean="0"/>
          </a:p>
          <a:p>
            <a:pPr>
              <a:buNone/>
            </a:pPr>
            <a:r>
              <a:rPr lang="en-US" dirty="0" smtClean="0"/>
              <a:t>	in order for us to hold someone responsible for an action, it is necessary that what they did was </a:t>
            </a:r>
            <a:r>
              <a:rPr lang="en-US" u="sng" dirty="0" smtClean="0"/>
              <a:t>up to them</a:t>
            </a:r>
            <a:r>
              <a:rPr lang="en-US" dirty="0" smtClean="0"/>
              <a:t> somehow, that they </a:t>
            </a:r>
            <a:r>
              <a:rPr lang="en-US" u="sng" dirty="0" smtClean="0"/>
              <a:t>could have done otherwise</a:t>
            </a:r>
            <a:r>
              <a:rPr lang="en-US" dirty="0" smtClean="0"/>
              <a:t>.</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18603</TotalTime>
  <Words>3831</Words>
  <Application>Microsoft Macintosh PowerPoint</Application>
  <PresentationFormat>On-screen Show (4:3)</PresentationFormat>
  <Paragraphs>346</Paragraphs>
  <Slides>65</Slides>
  <Notes>0</Notes>
  <HiddenSlides>0</HiddenSlides>
  <MMClips>0</MMClips>
  <ScaleCrop>false</ScaleCrop>
  <HeadingPairs>
    <vt:vector size="4" baseType="variant">
      <vt:variant>
        <vt:lpstr>Design Template</vt:lpstr>
      </vt:variant>
      <vt:variant>
        <vt:i4>1</vt:i4>
      </vt:variant>
      <vt:variant>
        <vt:lpstr>Slide Titles</vt:lpstr>
      </vt:variant>
      <vt:variant>
        <vt:i4>65</vt:i4>
      </vt:variant>
    </vt:vector>
  </HeadingPairs>
  <TitlesOfParts>
    <vt:vector size="66" baseType="lpstr">
      <vt:lpstr>Office Theme</vt:lpstr>
      <vt:lpstr>‘Doing the Right Thing’ - Open Lecture Series 2015/16  Lecture 2:  Moral Responsibility</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lpstr>Slide 64</vt:lpstr>
      <vt:lpstr>Slide 65</vt:lpstr>
    </vt:vector>
  </TitlesOfParts>
  <Company>University of York</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Philosophy Questions:  Do We Have Free Will?</dc:title>
  <dc:creator>Office 2004 Test Drive User</dc:creator>
  <cp:lastModifiedBy>Office 2004 Test Drive User</cp:lastModifiedBy>
  <cp:revision>36</cp:revision>
  <dcterms:created xsi:type="dcterms:W3CDTF">2015-10-29T20:15:46Z</dcterms:created>
  <dcterms:modified xsi:type="dcterms:W3CDTF">2015-10-29T20:35:57Z</dcterms:modified>
</cp:coreProperties>
</file>